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4"/>
  </p:notesMasterIdLst>
  <p:sldIdLst>
    <p:sldId id="257" r:id="rId3"/>
    <p:sldId id="287" r:id="rId4"/>
    <p:sldId id="270" r:id="rId5"/>
    <p:sldId id="282" r:id="rId6"/>
    <p:sldId id="283" r:id="rId7"/>
    <p:sldId id="284" r:id="rId8"/>
    <p:sldId id="25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5" r:id="rId20"/>
    <p:sldId id="288" r:id="rId21"/>
    <p:sldId id="289" r:id="rId22"/>
    <p:sldId id="290" r:id="rId23"/>
    <p:sldId id="291" r:id="rId24"/>
    <p:sldId id="292" r:id="rId25"/>
    <p:sldId id="293" r:id="rId26"/>
    <p:sldId id="297" r:id="rId27"/>
    <p:sldId id="299" r:id="rId28"/>
    <p:sldId id="294" r:id="rId29"/>
    <p:sldId id="295" r:id="rId30"/>
    <p:sldId id="300" r:id="rId31"/>
    <p:sldId id="296" r:id="rId32"/>
    <p:sldId id="301" r:id="rId33"/>
    <p:sldId id="302" r:id="rId34"/>
    <p:sldId id="303" r:id="rId35"/>
    <p:sldId id="304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1" r:id="rId50"/>
    <p:sldId id="322" r:id="rId51"/>
    <p:sldId id="323" r:id="rId52"/>
    <p:sldId id="320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7FF10267-30E9-1A4C-BCE4-483424D61E29}">
          <p14:sldIdLst>
            <p14:sldId id="257"/>
            <p14:sldId id="287"/>
            <p14:sldId id="270"/>
            <p14:sldId id="282"/>
            <p14:sldId id="283"/>
            <p14:sldId id="284"/>
            <p14:sldId id="258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5"/>
          </p14:sldIdLst>
        </p14:section>
        <p14:section name="3/16" id="{F64CD802-5535-6240-BF3D-605E64D7216E}">
          <p14:sldIdLst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3/23" id="{81E61AFD-7EDD-7D49-84F5-66BDEB901516}">
          <p14:sldIdLst>
            <p14:sldId id="297"/>
            <p14:sldId id="299"/>
            <p14:sldId id="294"/>
            <p14:sldId id="295"/>
            <p14:sldId id="300"/>
            <p14:sldId id="296"/>
            <p14:sldId id="301"/>
            <p14:sldId id="302"/>
            <p14:sldId id="303"/>
          </p14:sldIdLst>
        </p14:section>
        <p14:section name="3/30" id="{8410B94E-CEB6-2E48-824F-A69C6ECE6F37}">
          <p14:sldIdLst>
            <p14:sldId id="304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4/13" id="{2017209B-CF51-ED46-B5C3-A5BB0E36D0A1}">
          <p14:sldIdLst>
            <p14:sldId id="317"/>
            <p14:sldId id="318"/>
            <p14:sldId id="319"/>
          </p14:sldIdLst>
        </p14:section>
        <p14:section name="5/18" id="{BB966437-AB43-DD4F-87E6-C8429B43B160}">
          <p14:sldIdLst>
            <p14:sldId id="321"/>
            <p14:sldId id="322"/>
            <p14:sldId id="32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21"/>
    <p:restoredTop sz="95853"/>
  </p:normalViewPr>
  <p:slideViewPr>
    <p:cSldViewPr snapToGrid="0" snapToObjects="1">
      <p:cViewPr varScale="1">
        <p:scale>
          <a:sx n="112" d="100"/>
          <a:sy n="112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6130E-6D50-0C4A-B70B-83326BA8941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03CA2-B891-BD4A-98AF-32A4FA533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31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2853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36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0430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967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1503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5002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441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12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20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19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126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124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050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694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Aludra</a:t>
            </a:r>
            <a:r>
              <a:rPr kumimoji="1" lang="en-US" altLang="ja-JP" dirty="0"/>
              <a:t> MK1  (4.27m × 4.88m)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DBE0C-41B0-CB4A-9D94-CB02BEB3B3D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91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B327AF-2A84-5046-9572-72746B50D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44ED538-0334-C245-964D-682A47B5D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750BCA-480B-DF45-9DB7-700E0A25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E5F2F9-AA06-1D43-B9EC-57AFAD1B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DBA34D-C393-3349-8DD3-46F31D45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31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ACB871-16B8-FD45-846D-0369E162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1606C1E-AF27-A24C-AA2D-5DFB31BD2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5FA40E-C21B-6D4C-9CA6-3D669DDF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500006-5598-D345-B230-AE1305286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9D15EC-D10B-8341-8BB9-3CD6E8FF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38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DF9CED4-FE71-6A49-AB15-2B52A9C8B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5BC3DFA-3339-D549-BFC0-C87186ACF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4B03F-9001-F54A-AE41-DEE41333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899989-7399-A94D-90B9-1D910DFA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9CB082-800D-E348-8C02-951CC680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311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16A5D0-8BDC-E24F-BD9A-9AE597DED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25CE792-ED36-A34A-9479-AE34C3D31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AFB1E0-BBA2-8B41-AE61-76D00831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A2AE2A-0C3B-8B49-974A-A162D61D9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BB6947-8ACB-D94F-A057-06FA9FDA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0544-E0F8-324E-B82B-B3BD3ACF1A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1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CF1E3-D160-0D4D-BAC2-71891C32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668"/>
            <a:ext cx="10515600" cy="73480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8D0A76-0DF6-E249-9716-D27A0E983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489150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E4C00087-4304-6540-B099-E5647D6E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2199561D-CD85-E84C-8F94-E843187E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ADA72E0B-092D-9C45-A930-1EC86482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0544-E0F8-324E-B82B-B3BD3ACF1A7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31F919A-C392-654D-86E5-B2B97571A7D1}"/>
              </a:ext>
            </a:extLst>
          </p:cNvPr>
          <p:cNvCxnSpPr>
            <a:cxnSpLocks/>
          </p:cNvCxnSpPr>
          <p:nvPr userDrawn="1"/>
        </p:nvCxnSpPr>
        <p:spPr>
          <a:xfrm>
            <a:off x="-26504" y="1036643"/>
            <a:ext cx="1223175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691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3F9874-6CD4-0946-8151-C04EBE67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D1246B-4CDD-204B-8BD0-BB0A59C19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4F4F14-7225-E045-9465-693608BB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64D241-1012-1642-A187-54FB633C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88002A-20A8-0943-AB56-FF431DB1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0544-E0F8-324E-B82B-B3BD3ACF1A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083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EA9042-EE0A-4542-BFC6-54746E12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273E58-9121-A647-B5BB-48BA64008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BF75FBD-6FFC-F544-8883-64F25A75B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2271B63-202C-8F47-9AF9-4194EAD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40718C-1BDF-E74B-B820-8A74A0134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083B2B6-9F73-2642-B493-084806B1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0544-E0F8-324E-B82B-B3BD3ACF1A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955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6D35D9-7031-3440-92AF-D7B62CF3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31ADE6-BC9C-6045-991F-917018D95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A532379-3846-AC4E-A87C-49E594B6A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5049FFA-84E3-A64B-AE29-AA242D5DE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CBA8EEB-AB25-DE41-A807-168FBE424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B80515B-D789-CE49-AA35-2DA6BD90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A7BC10A-03D8-5A48-B24C-7D12229F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25D1C53-0BCF-A34F-B981-64811EF8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0544-E0F8-324E-B82B-B3BD3ACF1A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5892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27F253-E08A-1940-8D26-5CD4F865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43F2EE-A61F-654B-A08F-5122BF392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18E60C-EF1D-684F-9CDF-A54D383AE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3E5838-B8F6-A74C-AD47-529D1866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0544-E0F8-324E-B82B-B3BD3ACF1A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0941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E7A732-F76C-1848-9953-3118AD005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B4CB07F-CBE0-D549-A8CA-A9451595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85778F-6A68-F540-A356-C8429ACC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0544-E0F8-324E-B82B-B3BD3ACF1A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480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DBFB8B-C64F-3E45-81DD-2F5D589A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2E3BEF-1135-014E-B767-E4514832F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2C96AD-162C-4C4A-A8CB-69DCF91CD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F62B57C-C201-184C-8B5D-B82F0BF1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8C055F-3E67-F744-A0CF-F24CF543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5329DFB-4B85-3749-AFBA-E4D4FF0F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0544-E0F8-324E-B82B-B3BD3ACF1A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42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8D6F02-19D4-0B4D-81E6-2A2E5004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4AE2C6-5C6D-A341-8E14-C0F95EB8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D9CA37-4D3A-994D-BCB5-F1D516EA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95316C-69FB-6340-8053-CBE3AA54F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8EB6F7-867C-3A42-9D21-CF7FA911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14481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ACB4F5-ED3F-0C41-B785-EDD93DFC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6ED9AFF-152B-5340-8B6E-6CD244342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F71F35-95D4-BF49-9AFE-C351C8CAF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DABF0C-D414-8D43-B55A-1B24DC63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A8B8201-445E-6647-AA09-946CB7FE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9606A9-63F3-0545-93B4-0AEDDD8C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0544-E0F8-324E-B82B-B3BD3ACF1A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3343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294691-28C2-BE49-AF56-F313C8A4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AEDA5AC-3088-BC40-8BC9-EEE549827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5C307-2190-0949-BBAD-CD48D563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7084DF-AF5D-7C42-B730-8D4F7A03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75EA6F6-2BC0-6043-98FA-B3181789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0544-E0F8-324E-B82B-B3BD3ACF1A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044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2A4225-36AE-CA42-8A66-8E8CAEAAE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ED8D58D-633C-BD41-87F3-3F497CE6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BA758A-7730-1648-A287-B21863CC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1B7EAA-09DC-A34C-B68B-391951F1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30F737-94E1-514A-BCB0-B75B2B66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0544-E0F8-324E-B82B-B3BD3ACF1A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11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49B20-6F0D-2542-AA33-915A623F8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489016-2B70-084F-89F9-6AB25F7B9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B0F88D-F30E-E442-8BDE-18D4DD5F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E1513-E7CA-E142-84C8-07A4F9F8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D12414-4872-5F48-8F03-B04D986A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69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07788E-FC7C-BC47-816A-E96B04C1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484A80-2934-4348-843B-0EAC805E7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D66E0AA-1BA3-7841-B70B-AA1E8473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0602060-E6B2-F448-88A9-38F51E63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7D29E3-A7DC-E644-9FF2-7DA1C67C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7093CF3-6020-8F46-BF2B-F92E6E69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665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802C44-67CA-3541-9BFF-0C05D31D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C0E7BB-5C97-3542-AC7C-417DEE54E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B51E11-B89B-8149-AFD5-4907C3847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E06288-DAA1-264D-8A51-99A508FCF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1926F19-20F0-DB48-B01D-4542D6468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5F7AA73-9629-1E4F-9E3A-E5AC0126C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1A6481-927C-7847-9BF6-A1F6CF66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86A1240-C640-6945-95F8-10B4434A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68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F160CA-37EE-A043-B706-F8FB92B7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619CB89-61A0-7441-932B-66C160B79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A341AFB-A651-F54D-AA3F-49144514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1D7DA6-6C7C-FD45-B7D3-7D4E5A7A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866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09A8CFF-63C5-AD4E-A0EB-D3495141D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AC803A9-A24C-6346-B45F-505E778C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6C9354-00C6-6B41-9AC5-DBE2A419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9737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84F6CD-08DA-564F-AE7A-B76B2845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27DC1C-9312-274C-8660-5EDE865CC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691FAE7-B2ED-8547-8C48-D195067DE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017DD8-5388-B44D-98AE-744A7646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F41D4C-26F5-4043-9365-7A2C0E7A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7EFCBB-1282-F749-B600-E183BC62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01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BA060C-302A-034F-B0DB-83280B66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F3243AC-7A6C-604A-B2F2-3FA18556C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9C29237-6346-FF4D-A000-83C5B7F9D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57EB171-BF62-AB44-A45F-FEBEB78A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FE19CC-46E2-CE47-B494-739EAB51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02C5D2-73C4-FC47-ADD2-C389AFD6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519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7AECF95-17A3-5D49-99B5-41847FDC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3369F9-CD92-7541-856E-514D11D52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5E87B0-533D-F74B-AD32-96E371207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AA8FD-8356-9942-9BC4-CDE939ECF76C}" type="datetimeFigureOut">
              <a:rPr kumimoji="1" lang="ja-JP" altLang="en-US" smtClean="0"/>
              <a:t>2022/5/18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02AC21-6CFD-2642-A461-83371889A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E41CF-C4C6-6349-99DE-2AB0EF95D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32237-4DF9-6E4A-8ED9-EE3DFC2A58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236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0FBA84-A287-A246-BE06-50E71F4C4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1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ACDD6C-C043-EF47-BC74-5B15EA369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717E9A-0422-C444-962A-EAC7B1C60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2021/06/25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72FBB4-4A0B-9449-91D7-0904F8A80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0544-E0F8-324E-B82B-B3BD3ACF1A7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73318C98-E363-4B4B-8535-F5B7CBA87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9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emf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emf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emf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10" Type="http://schemas.openxmlformats.org/officeDocument/2006/relationships/image" Target="../media/image97.jpeg"/><Relationship Id="rId4" Type="http://schemas.openxmlformats.org/officeDocument/2006/relationships/image" Target="../media/image91.emf"/><Relationship Id="rId9" Type="http://schemas.openxmlformats.org/officeDocument/2006/relationships/image" Target="../media/image96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10" Type="http://schemas.openxmlformats.org/officeDocument/2006/relationships/image" Target="../media/image105.emf"/><Relationship Id="rId4" Type="http://schemas.openxmlformats.org/officeDocument/2006/relationships/image" Target="../media/image99.emf"/><Relationship Id="rId9" Type="http://schemas.openxmlformats.org/officeDocument/2006/relationships/image" Target="../media/image10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10" Type="http://schemas.openxmlformats.org/officeDocument/2006/relationships/image" Target="../media/image113.emf"/><Relationship Id="rId4" Type="http://schemas.openxmlformats.org/officeDocument/2006/relationships/image" Target="../media/image107.emf"/><Relationship Id="rId9" Type="http://schemas.openxmlformats.org/officeDocument/2006/relationships/image" Target="../media/image11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114.emf"/><Relationship Id="rId7" Type="http://schemas.openxmlformats.org/officeDocument/2006/relationships/image" Target="../media/image118.emf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10" Type="http://schemas.openxmlformats.org/officeDocument/2006/relationships/image" Target="../media/image121.emf"/><Relationship Id="rId4" Type="http://schemas.openxmlformats.org/officeDocument/2006/relationships/image" Target="../media/image115.emf"/><Relationship Id="rId9" Type="http://schemas.openxmlformats.org/officeDocument/2006/relationships/image" Target="../media/image12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image" Target="../media/image122.emf"/><Relationship Id="rId7" Type="http://schemas.openxmlformats.org/officeDocument/2006/relationships/image" Target="../media/image126.emf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10" Type="http://schemas.openxmlformats.org/officeDocument/2006/relationships/image" Target="../media/image129.emf"/><Relationship Id="rId4" Type="http://schemas.openxmlformats.org/officeDocument/2006/relationships/image" Target="../media/image123.emf"/><Relationship Id="rId9" Type="http://schemas.openxmlformats.org/officeDocument/2006/relationships/image" Target="../media/image12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image" Target="../media/image130.emf"/><Relationship Id="rId7" Type="http://schemas.openxmlformats.org/officeDocument/2006/relationships/image" Target="../media/image134.emf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10" Type="http://schemas.openxmlformats.org/officeDocument/2006/relationships/image" Target="../media/image137.emf"/><Relationship Id="rId4" Type="http://schemas.openxmlformats.org/officeDocument/2006/relationships/image" Target="../media/image131.emf"/><Relationship Id="rId9" Type="http://schemas.openxmlformats.org/officeDocument/2006/relationships/image" Target="../media/image13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10" Type="http://schemas.openxmlformats.org/officeDocument/2006/relationships/image" Target="../media/image145.emf"/><Relationship Id="rId4" Type="http://schemas.openxmlformats.org/officeDocument/2006/relationships/image" Target="../media/image139.emf"/><Relationship Id="rId9" Type="http://schemas.openxmlformats.org/officeDocument/2006/relationships/image" Target="../media/image14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image" Target="../media/image146.emf"/><Relationship Id="rId7" Type="http://schemas.openxmlformats.org/officeDocument/2006/relationships/image" Target="../media/image150.emf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10" Type="http://schemas.openxmlformats.org/officeDocument/2006/relationships/image" Target="../media/image153.emf"/><Relationship Id="rId4" Type="http://schemas.openxmlformats.org/officeDocument/2006/relationships/image" Target="../media/image147.emf"/><Relationship Id="rId9" Type="http://schemas.openxmlformats.org/officeDocument/2006/relationships/image" Target="../media/image15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image" Target="../media/image155.emf"/><Relationship Id="rId7" Type="http://schemas.openxmlformats.org/officeDocument/2006/relationships/image" Target="../media/image159.emf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8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Relationship Id="rId9" Type="http://schemas.openxmlformats.org/officeDocument/2006/relationships/image" Target="../media/image161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Relationship Id="rId9" Type="http://schemas.openxmlformats.org/officeDocument/2006/relationships/image" Target="../media/image169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svg"/><Relationship Id="rId7" Type="http://schemas.openxmlformats.org/officeDocument/2006/relationships/image" Target="../media/image1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.emf"/><Relationship Id="rId11" Type="http://schemas.openxmlformats.org/officeDocument/2006/relationships/image" Target="../media/image177.png"/><Relationship Id="rId5" Type="http://schemas.openxmlformats.org/officeDocument/2006/relationships/image" Target="../media/image110.emf"/><Relationship Id="rId10" Type="http://schemas.openxmlformats.org/officeDocument/2006/relationships/image" Target="../media/image176.png"/><Relationship Id="rId4" Type="http://schemas.openxmlformats.org/officeDocument/2006/relationships/image" Target="../media/image172.png"/><Relationship Id="rId9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emf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4.emf"/><Relationship Id="rId4" Type="http://schemas.openxmlformats.org/officeDocument/2006/relationships/video" Target="../media/media2.mp4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D72E7-DC66-DF4C-A04F-99AE6BCC6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81399"/>
            <a:ext cx="9087853" cy="1238368"/>
          </a:xfrm>
        </p:spPr>
        <p:txBody>
          <a:bodyPr>
            <a:normAutofit/>
          </a:bodyPr>
          <a:lstStyle/>
          <a:p>
            <a:r>
              <a:rPr kumimoji="1" lang="en-US" altLang="ja-JP" sz="4800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Seminar 10/14</a:t>
            </a:r>
            <a:endParaRPr kumimoji="1" lang="ja-JP" altLang="en-US" sz="4800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9B10AE4-0BE9-4A4F-9223-AA0BBA1E9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597493"/>
            <a:ext cx="9144000" cy="1479890"/>
          </a:xfrm>
        </p:spPr>
        <p:txBody>
          <a:bodyPr>
            <a:normAutofit/>
          </a:bodyPr>
          <a:lstStyle/>
          <a:p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Hirose </a:t>
            </a:r>
            <a:r>
              <a:rPr lang="en-US" altLang="ja-JP" dirty="0" err="1">
                <a:latin typeface="Hiragino Sans W2" panose="020B0400000000000000" pitchFamily="34" charset="-128"/>
                <a:ea typeface="Hiragino Sans W2" panose="020B0400000000000000" pitchFamily="34" charset="-128"/>
              </a:rPr>
              <a:t>Natsuaki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Lab</a:t>
            </a:r>
          </a:p>
          <a:p>
            <a:r>
              <a:rPr lang="en-US" altLang="ja-JP" dirty="0" err="1">
                <a:latin typeface="Hiragino Sans W2" panose="020B0400000000000000" pitchFamily="34" charset="-128"/>
                <a:ea typeface="Hiragino Sans W2" panose="020B0400000000000000" pitchFamily="34" charset="-128"/>
              </a:rPr>
              <a:t>Ryotaro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</a:t>
            </a:r>
            <a:r>
              <a:rPr lang="en-US" altLang="ja-JP" dirty="0" err="1">
                <a:latin typeface="Hiragino Sans W2" panose="020B0400000000000000" pitchFamily="34" charset="-128"/>
                <a:ea typeface="Hiragino Sans W2" panose="020B0400000000000000" pitchFamily="34" charset="-128"/>
              </a:rPr>
              <a:t>Yamakawa</a:t>
            </a:r>
            <a:endParaRPr lang="en-US" altLang="ja-JP" dirty="0"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FCA8E5C1-7F5A-8D49-A6BC-826CA83160E3}"/>
              </a:ext>
            </a:extLst>
          </p:cNvPr>
          <p:cNvSpPr txBox="1">
            <a:spLocks/>
          </p:cNvSpPr>
          <p:nvPr/>
        </p:nvSpPr>
        <p:spPr>
          <a:xfrm>
            <a:off x="1580146" y="2968978"/>
            <a:ext cx="9087853" cy="11300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ja-JP" sz="3200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Construction of a short-range experimental system for UAVSAR</a:t>
            </a:r>
            <a:endParaRPr lang="ja-JP" altLang="en-US" sz="3200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635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3.1 Result (X-axis)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4828D01-27C7-2B4A-9D54-EB08B6BD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15" y="1207911"/>
            <a:ext cx="8201539" cy="5331001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8D81A82-0D65-A14B-A1D2-84696A45256A}"/>
              </a:ext>
            </a:extLst>
          </p:cNvPr>
          <p:cNvCxnSpPr>
            <a:cxnSpLocks/>
          </p:cNvCxnSpPr>
          <p:nvPr/>
        </p:nvCxnSpPr>
        <p:spPr>
          <a:xfrm flipH="1">
            <a:off x="7834490" y="1524000"/>
            <a:ext cx="2144888" cy="1580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28EE1BF-5077-FF4D-B7B0-DAEB612BB165}"/>
              </a:ext>
            </a:extLst>
          </p:cNvPr>
          <p:cNvSpPr txBox="1"/>
          <p:nvPr/>
        </p:nvSpPr>
        <p:spPr>
          <a:xfrm>
            <a:off x="9978365" y="1323945"/>
            <a:ext cx="125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直接結合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757416D-832C-B14A-9435-766B89450548}"/>
              </a:ext>
            </a:extLst>
          </p:cNvPr>
          <p:cNvCxnSpPr>
            <a:cxnSpLocks/>
          </p:cNvCxnSpPr>
          <p:nvPr/>
        </p:nvCxnSpPr>
        <p:spPr>
          <a:xfrm flipH="1" flipV="1">
            <a:off x="8624712" y="1806222"/>
            <a:ext cx="1251780" cy="519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EE24BE4-3672-B241-AB88-802A620B9ACC}"/>
              </a:ext>
            </a:extLst>
          </p:cNvPr>
          <p:cNvSpPr txBox="1"/>
          <p:nvPr/>
        </p:nvSpPr>
        <p:spPr>
          <a:xfrm>
            <a:off x="9876492" y="2040144"/>
            <a:ext cx="218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コーナーリフレクタからの反射</a:t>
            </a:r>
            <a:endParaRPr kumimoji="1" lang="en-US" altLang="ja-JP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2239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3.1 Result (X-axis)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DB73205-DE09-B746-93D5-E219B442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09" y="1200397"/>
            <a:ext cx="8195733" cy="5327226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E6F7508-7ECD-EB4E-B582-AC1764AA23D7}"/>
              </a:ext>
            </a:extLst>
          </p:cNvPr>
          <p:cNvCxnSpPr>
            <a:cxnSpLocks/>
          </p:cNvCxnSpPr>
          <p:nvPr/>
        </p:nvCxnSpPr>
        <p:spPr>
          <a:xfrm flipH="1">
            <a:off x="7834490" y="1524000"/>
            <a:ext cx="2144888" cy="1580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99486F6-75E4-094A-A726-129E5C92E55B}"/>
              </a:ext>
            </a:extLst>
          </p:cNvPr>
          <p:cNvSpPr txBox="1"/>
          <p:nvPr/>
        </p:nvSpPr>
        <p:spPr>
          <a:xfrm>
            <a:off x="9978365" y="1323945"/>
            <a:ext cx="125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直接結合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2AC889C8-387B-BC42-B761-D68240527298}"/>
              </a:ext>
            </a:extLst>
          </p:cNvPr>
          <p:cNvCxnSpPr>
            <a:cxnSpLocks/>
          </p:cNvCxnSpPr>
          <p:nvPr/>
        </p:nvCxnSpPr>
        <p:spPr>
          <a:xfrm flipH="1" flipV="1">
            <a:off x="8624712" y="1806222"/>
            <a:ext cx="1251780" cy="519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94E8868-B692-814D-BCDA-D328B2A7B147}"/>
              </a:ext>
            </a:extLst>
          </p:cNvPr>
          <p:cNvSpPr txBox="1"/>
          <p:nvPr/>
        </p:nvSpPr>
        <p:spPr>
          <a:xfrm>
            <a:off x="9876492" y="2040144"/>
            <a:ext cx="218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コーナーリフレクタからの反射</a:t>
            </a:r>
            <a:endParaRPr kumimoji="1" lang="en-US" altLang="ja-JP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295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3.1 Result (X-axis)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99486F6-75E4-094A-A726-129E5C92E55B}"/>
              </a:ext>
            </a:extLst>
          </p:cNvPr>
          <p:cNvSpPr txBox="1"/>
          <p:nvPr/>
        </p:nvSpPr>
        <p:spPr>
          <a:xfrm>
            <a:off x="5110032" y="1617361"/>
            <a:ext cx="624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t</a:t>
            </a:r>
            <a:r>
              <a:rPr kumimoji="1" lang="en-US" altLang="ja-JP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au: </a:t>
            </a: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コーナーリフレクタから反射してくるまでの時間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azi_t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アンテナを動かし始めてからの時間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1548D3-7A93-F44D-A935-007866D0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5" y="1282681"/>
            <a:ext cx="4380088" cy="2920059"/>
          </a:xfrm>
          <a:prstGeom prst="rect">
            <a:avLst/>
          </a:prstGeom>
        </p:spPr>
      </p:pic>
      <p:pic>
        <p:nvPicPr>
          <p:cNvPr id="11" name="図 10" descr="建物, ブルー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FDC3FCBD-737C-A54A-88D8-BF4888EEB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770" y="4202740"/>
            <a:ext cx="3078971" cy="2309228"/>
          </a:xfrm>
          <a:prstGeom prst="rect">
            <a:avLst/>
          </a:prstGeom>
        </p:spPr>
      </p:pic>
      <p:pic>
        <p:nvPicPr>
          <p:cNvPr id="12" name="図 11" descr="建物, ブルー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6699934E-75F3-B345-9056-326277D48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408" y="4202740"/>
            <a:ext cx="3078963" cy="2309222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5AE0C39-D7CB-BB41-ADA4-392DF7C0DDA4}"/>
              </a:ext>
            </a:extLst>
          </p:cNvPr>
          <p:cNvCxnSpPr/>
          <p:nvPr/>
        </p:nvCxnSpPr>
        <p:spPr>
          <a:xfrm>
            <a:off x="5504705" y="5380434"/>
            <a:ext cx="6477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DA23CC7-D52B-284B-8316-03A446B7AEF1}"/>
              </a:ext>
            </a:extLst>
          </p:cNvPr>
          <p:cNvSpPr txBox="1"/>
          <p:nvPr/>
        </p:nvSpPr>
        <p:spPr>
          <a:xfrm>
            <a:off x="5110032" y="2643481"/>
            <a:ext cx="5716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コーナーリフレクタの正面付近から少しずつ離れていくため、</a:t>
            </a:r>
            <a:r>
              <a:rPr kumimoji="1" lang="en-US" altLang="ja-JP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tau</a:t>
            </a: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の値が増加している。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単調増加でないのは、ステージの揺れの影響などがあると考えられる。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025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3.1 Result (X-axis)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99486F6-75E4-094A-A726-129E5C92E55B}"/>
              </a:ext>
            </a:extLst>
          </p:cNvPr>
          <p:cNvSpPr txBox="1"/>
          <p:nvPr/>
        </p:nvSpPr>
        <p:spPr>
          <a:xfrm>
            <a:off x="5110032" y="1928417"/>
            <a:ext cx="6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同じ条件で</a:t>
            </a:r>
            <a:r>
              <a:rPr kumimoji="1" lang="en-US" altLang="ja-JP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10</a:t>
            </a: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回観測を行い、それらの平均をとった。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11" name="図 10" descr="建物, ブルー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FDC3FCBD-737C-A54A-88D8-BF4888EE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060" y="4229684"/>
            <a:ext cx="3078971" cy="2309228"/>
          </a:xfrm>
          <a:prstGeom prst="rect">
            <a:avLst/>
          </a:prstGeom>
        </p:spPr>
      </p:pic>
      <p:pic>
        <p:nvPicPr>
          <p:cNvPr id="12" name="図 11" descr="建物, ブルー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6699934E-75F3-B345-9056-326277D48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698" y="4229684"/>
            <a:ext cx="3078963" cy="2309222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5AE0C39-D7CB-BB41-ADA4-392DF7C0DDA4}"/>
              </a:ext>
            </a:extLst>
          </p:cNvPr>
          <p:cNvCxnSpPr/>
          <p:nvPr/>
        </p:nvCxnSpPr>
        <p:spPr>
          <a:xfrm>
            <a:off x="5515995" y="5407378"/>
            <a:ext cx="6477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>
            <a:extLst>
              <a:ext uri="{FF2B5EF4-FFF2-40B4-BE49-F238E27FC236}">
                <a16:creationId xmlns:a16="http://schemas.microsoft.com/office/drawing/2014/main" id="{734FC51C-D833-3041-9AAE-69FEDDB5A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93" y="1289605"/>
            <a:ext cx="4410118" cy="29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16BD1E4-F2C0-774C-84E2-A21804FD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44" y="1218317"/>
            <a:ext cx="8168163" cy="53093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3.2 Result (Z-axis)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14</a:t>
            </a:fld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8D81A82-0D65-A14B-A1D2-84696A45256A}"/>
              </a:ext>
            </a:extLst>
          </p:cNvPr>
          <p:cNvCxnSpPr>
            <a:cxnSpLocks/>
          </p:cNvCxnSpPr>
          <p:nvPr/>
        </p:nvCxnSpPr>
        <p:spPr>
          <a:xfrm flipH="1">
            <a:off x="7834490" y="1524000"/>
            <a:ext cx="2144888" cy="1580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28EE1BF-5077-FF4D-B7B0-DAEB612BB165}"/>
              </a:ext>
            </a:extLst>
          </p:cNvPr>
          <p:cNvSpPr txBox="1"/>
          <p:nvPr/>
        </p:nvSpPr>
        <p:spPr>
          <a:xfrm>
            <a:off x="9978365" y="1323945"/>
            <a:ext cx="125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直接結合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757416D-832C-B14A-9435-766B89450548}"/>
              </a:ext>
            </a:extLst>
          </p:cNvPr>
          <p:cNvCxnSpPr>
            <a:cxnSpLocks/>
          </p:cNvCxnSpPr>
          <p:nvPr/>
        </p:nvCxnSpPr>
        <p:spPr>
          <a:xfrm flipH="1" flipV="1">
            <a:off x="8624712" y="1806222"/>
            <a:ext cx="1251780" cy="519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EE24BE4-3672-B241-AB88-802A620B9ACC}"/>
              </a:ext>
            </a:extLst>
          </p:cNvPr>
          <p:cNvSpPr txBox="1"/>
          <p:nvPr/>
        </p:nvSpPr>
        <p:spPr>
          <a:xfrm>
            <a:off x="9876492" y="2040144"/>
            <a:ext cx="218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コーナーリフレクタからの反射</a:t>
            </a:r>
            <a:endParaRPr kumimoji="1" lang="en-US" altLang="ja-JP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03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F07E5AD-4E07-F848-ABF7-D41F44387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44" y="1218530"/>
            <a:ext cx="8163764" cy="530644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3.2 Result (Z-axis)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15</a:t>
            </a:fld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E6F7508-7ECD-EB4E-B582-AC1764AA23D7}"/>
              </a:ext>
            </a:extLst>
          </p:cNvPr>
          <p:cNvCxnSpPr>
            <a:cxnSpLocks/>
          </p:cNvCxnSpPr>
          <p:nvPr/>
        </p:nvCxnSpPr>
        <p:spPr>
          <a:xfrm flipH="1">
            <a:off x="7834490" y="1524000"/>
            <a:ext cx="2144888" cy="1580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99486F6-75E4-094A-A726-129E5C92E55B}"/>
              </a:ext>
            </a:extLst>
          </p:cNvPr>
          <p:cNvSpPr txBox="1"/>
          <p:nvPr/>
        </p:nvSpPr>
        <p:spPr>
          <a:xfrm>
            <a:off x="9978365" y="1323945"/>
            <a:ext cx="125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直接結合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2AC889C8-387B-BC42-B761-D68240527298}"/>
              </a:ext>
            </a:extLst>
          </p:cNvPr>
          <p:cNvCxnSpPr>
            <a:cxnSpLocks/>
          </p:cNvCxnSpPr>
          <p:nvPr/>
        </p:nvCxnSpPr>
        <p:spPr>
          <a:xfrm flipH="1" flipV="1">
            <a:off x="8624712" y="1806222"/>
            <a:ext cx="1251780" cy="519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94E8868-B692-814D-BCDA-D328B2A7B147}"/>
              </a:ext>
            </a:extLst>
          </p:cNvPr>
          <p:cNvSpPr txBox="1"/>
          <p:nvPr/>
        </p:nvSpPr>
        <p:spPr>
          <a:xfrm>
            <a:off x="9876492" y="2040144"/>
            <a:ext cx="218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コーナーリフレクタからの反射</a:t>
            </a:r>
            <a:endParaRPr kumimoji="1" lang="en-US" altLang="ja-JP" sz="1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099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3.2 Result (Z-axis)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99486F6-75E4-094A-A726-129E5C92E55B}"/>
              </a:ext>
            </a:extLst>
          </p:cNvPr>
          <p:cNvSpPr txBox="1"/>
          <p:nvPr/>
        </p:nvSpPr>
        <p:spPr>
          <a:xfrm>
            <a:off x="5110032" y="4240603"/>
            <a:ext cx="624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t</a:t>
            </a:r>
            <a:r>
              <a:rPr kumimoji="1" lang="en-US" altLang="ja-JP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au: </a:t>
            </a: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コーナーリフレクタから反射してくるまでの時間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azi_t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アンテナを動かし始めてからの時間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5AE0C39-D7CB-BB41-ADA4-392DF7C0DDA4}"/>
              </a:ext>
            </a:extLst>
          </p:cNvPr>
          <p:cNvCxnSpPr>
            <a:cxnSpLocks/>
          </p:cNvCxnSpPr>
          <p:nvPr/>
        </p:nvCxnSpPr>
        <p:spPr>
          <a:xfrm>
            <a:off x="2370666" y="3793783"/>
            <a:ext cx="0" cy="435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DA23CC7-D52B-284B-8316-03A446B7AEF1}"/>
              </a:ext>
            </a:extLst>
          </p:cNvPr>
          <p:cNvSpPr txBox="1"/>
          <p:nvPr/>
        </p:nvSpPr>
        <p:spPr>
          <a:xfrm>
            <a:off x="5110032" y="5298476"/>
            <a:ext cx="571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コーナーリフレクタの正面付近に近づいていくため、</a:t>
            </a:r>
            <a:r>
              <a:rPr kumimoji="1" lang="en-US" altLang="ja-JP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tau</a:t>
            </a: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の値が減少している。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10" name="図 9" descr="建物, ブルー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87400656-2444-DD46-A2D1-34DCA989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8951"/>
            <a:ext cx="3078971" cy="2309228"/>
          </a:xfrm>
          <a:prstGeom prst="rect">
            <a:avLst/>
          </a:prstGeom>
        </p:spPr>
      </p:pic>
      <p:pic>
        <p:nvPicPr>
          <p:cNvPr id="13" name="図 12" descr="屋内, ブルー, 建物, 座る が含まれている画像&#10;&#10;自動的に生成された説明">
            <a:extLst>
              <a:ext uri="{FF2B5EF4-FFF2-40B4-BE49-F238E27FC236}">
                <a16:creationId xmlns:a16="http://schemas.microsoft.com/office/drawing/2014/main" id="{690AC676-2B2D-1F43-A76E-8DF1111D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54435"/>
            <a:ext cx="3078971" cy="230922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61750CA-DF80-174D-86CF-71D0BBA3D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737" y="1163635"/>
            <a:ext cx="4326464" cy="288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54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>
                <a:latin typeface="Helvetica Neue Light" panose="02000403000000020004" pitchFamily="2" charset="0"/>
                <a:cs typeface="Helvetica Neue" panose="02000503000000020004" pitchFamily="2" charset="0"/>
              </a:rPr>
              <a:t>3.2 Result </a:t>
            </a:r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(Z-axis)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17</a:t>
            </a:fld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5AE0C39-D7CB-BB41-ADA4-392DF7C0DDA4}"/>
              </a:ext>
            </a:extLst>
          </p:cNvPr>
          <p:cNvCxnSpPr>
            <a:cxnSpLocks/>
          </p:cNvCxnSpPr>
          <p:nvPr/>
        </p:nvCxnSpPr>
        <p:spPr>
          <a:xfrm>
            <a:off x="2370666" y="3793783"/>
            <a:ext cx="0" cy="435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 descr="建物, ブルー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87400656-2444-DD46-A2D1-34DCA989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8951"/>
            <a:ext cx="3078971" cy="2309228"/>
          </a:xfrm>
          <a:prstGeom prst="rect">
            <a:avLst/>
          </a:prstGeom>
        </p:spPr>
      </p:pic>
      <p:pic>
        <p:nvPicPr>
          <p:cNvPr id="13" name="図 12" descr="屋内, ブルー, 建物, 座る が含まれている画像&#10;&#10;自動的に生成された説明">
            <a:extLst>
              <a:ext uri="{FF2B5EF4-FFF2-40B4-BE49-F238E27FC236}">
                <a16:creationId xmlns:a16="http://schemas.microsoft.com/office/drawing/2014/main" id="{690AC676-2B2D-1F43-A76E-8DF1111D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54435"/>
            <a:ext cx="3078971" cy="23092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23FEA70-EEF1-F34C-9887-98F3CAAAA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612" y="1153608"/>
            <a:ext cx="4365587" cy="291039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FBC88D-5B37-4B45-9CCC-6346D9473435}"/>
              </a:ext>
            </a:extLst>
          </p:cNvPr>
          <p:cNvSpPr txBox="1"/>
          <p:nvPr/>
        </p:nvSpPr>
        <p:spPr>
          <a:xfrm>
            <a:off x="5110032" y="4348951"/>
            <a:ext cx="6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同じ条件で</a:t>
            </a:r>
            <a:r>
              <a:rPr kumimoji="1" lang="en-US" altLang="ja-JP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10</a:t>
            </a: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回観測を行い、それらの平均をとった。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E042827-8213-0A4F-8BD5-352EC52CDD3C}"/>
              </a:ext>
            </a:extLst>
          </p:cNvPr>
          <p:cNvSpPr txBox="1"/>
          <p:nvPr/>
        </p:nvSpPr>
        <p:spPr>
          <a:xfrm>
            <a:off x="5110032" y="5003235"/>
            <a:ext cx="6243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10</a:t>
            </a: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秒付近から再び増加しているのは、揺れの影響というよりはコーナーリフレクタとアンテナ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との厳密な位置関係が反映されていると思われる。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1226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4. Summary and future plans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3556EE8-4C31-7C4B-B842-6436B7227707}"/>
              </a:ext>
            </a:extLst>
          </p:cNvPr>
          <p:cNvSpPr txBox="1"/>
          <p:nvPr/>
        </p:nvSpPr>
        <p:spPr>
          <a:xfrm>
            <a:off x="838200" y="3618618"/>
            <a:ext cx="9908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・</a:t>
            </a:r>
            <a:r>
              <a:rPr kumimoji="1" lang="en-US" altLang="ja-JP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XZ</a:t>
            </a:r>
            <a:r>
              <a:rPr lang="ja-JP" altLang="en-US" sz="20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軸ステージ上での動かし方やコーナーリフレクタの位置などの条件を変えてみる。衛星と同様な</a:t>
            </a:r>
            <a:r>
              <a:rPr lang="en-US" altLang="ja-JP" sz="2000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SAR</a:t>
            </a:r>
            <a:r>
              <a:rPr lang="ja-JP" altLang="en-US" sz="20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処理を行なってみる。</a:t>
            </a:r>
            <a:endParaRPr kumimoji="1" lang="en-US" altLang="ja-JP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40DCC9-F976-F041-943F-257B330F3AD8}"/>
              </a:ext>
            </a:extLst>
          </p:cNvPr>
          <p:cNvSpPr txBox="1"/>
          <p:nvPr/>
        </p:nvSpPr>
        <p:spPr>
          <a:xfrm>
            <a:off x="838200" y="1766527"/>
            <a:ext cx="9908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・アンテナ移動による距離変化に伴う、遅延時間の変化を観察することができた。</a:t>
            </a:r>
            <a:endParaRPr kumimoji="1" lang="en-US" altLang="ja-JP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66465C-EB3D-5D4D-84D1-D231D338435A}"/>
              </a:ext>
            </a:extLst>
          </p:cNvPr>
          <p:cNvSpPr txBox="1"/>
          <p:nvPr/>
        </p:nvSpPr>
        <p:spPr>
          <a:xfrm>
            <a:off x="838200" y="2531497"/>
            <a:ext cx="9908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・ステージの揺れや観測分解能の限界などにより、滑らかな変化が観察できるわ</a:t>
            </a:r>
            <a:r>
              <a:rPr lang="ja-JP" altLang="en-US" sz="20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けではない。処理を工夫してみる。</a:t>
            </a:r>
            <a:endParaRPr kumimoji="1" lang="en-US" altLang="ja-JP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172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3/16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79579482-A23F-9242-A2B7-B2B18393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7" y="1495270"/>
            <a:ext cx="7365913" cy="2771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EF24D95-94DC-7C43-ABD3-4E328AA72231}"/>
                  </a:ext>
                </a:extLst>
              </p:cNvPr>
              <p:cNvSpPr txBox="1"/>
              <p:nvPr/>
            </p:nvSpPr>
            <p:spPr>
              <a:xfrm>
                <a:off x="8389620" y="1951851"/>
                <a:ext cx="407407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ja-JP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ja-JP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ja-JP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1 us</a:t>
                </a:r>
                <a:r>
                  <a:rPr kumimoji="1" lang="en-US" altLang="ja-JP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~ 1 </a:t>
                </a:r>
                <a:r>
                  <a:rPr kumimoji="1" lang="en-US" altLang="ja-JP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ms</a:t>
                </a:r>
                <a:r>
                  <a:rPr kumimoji="1" lang="en-US" altLang="ja-JP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(100 ns</a:t>
                </a:r>
                <a:r>
                  <a:rPr kumimoji="1" lang="ja-JP" altLang="en-US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刻み）</a:t>
                </a:r>
                <a:endParaRPr lang="en-US" altLang="ja-JP" dirty="0">
                  <a:solidFill>
                    <a:prstClr val="black"/>
                  </a:solidFill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20 us ~ 100 </a:t>
                </a:r>
                <a:r>
                  <a:rPr lang="en-US" altLang="ja-JP" dirty="0" err="1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ms</a:t>
                </a:r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(100 ns</a:t>
                </a:r>
                <a:r>
                  <a:rPr lang="ja-JP" altLang="en-US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刻み）</a:t>
                </a:r>
                <a:endParaRPr kumimoji="1" lang="en-US" altLang="ja-JP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0 ~ 1000 </a:t>
                </a:r>
                <a:r>
                  <a:rPr lang="en-US" altLang="ja-JP" dirty="0" err="1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ms</a:t>
                </a:r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(100 ns</a:t>
                </a:r>
                <a:r>
                  <a:rPr lang="ja-JP" altLang="en-US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刻み）</a:t>
                </a:r>
                <a:endParaRPr lang="en-US" altLang="ja-JP" dirty="0">
                  <a:solidFill>
                    <a:prstClr val="black"/>
                  </a:solidFill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0 ~ 1 </a:t>
                </a:r>
                <a:r>
                  <a:rPr lang="en-US" altLang="ja-JP" dirty="0" err="1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ms</a:t>
                </a:r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(100 ns</a:t>
                </a:r>
                <a:r>
                  <a:rPr lang="ja-JP" altLang="en-US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刻み）</a:t>
                </a:r>
                <a:endParaRPr lang="en-US" altLang="ja-JP" dirty="0">
                  <a:solidFill>
                    <a:prstClr val="black"/>
                  </a:solidFill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:endParaRPr lang="en-US" altLang="ja-JP" dirty="0">
                  <a:solidFill>
                    <a:prstClr val="black"/>
                  </a:solidFill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altLang="ja-JP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1 ~ 500 blocks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EF24D95-94DC-7C43-ABD3-4E328AA72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620" y="1951851"/>
                <a:ext cx="4074073" cy="1754326"/>
              </a:xfrm>
              <a:prstGeom prst="rect">
                <a:avLst/>
              </a:prstGeom>
              <a:blipFill>
                <a:blip r:embed="rId3"/>
                <a:stretch>
                  <a:fillRect l="-311" t="-1439" b="-50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1F04BE1B-25A4-884D-BC9A-B3EE57AF7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37" y="4535402"/>
            <a:ext cx="7103023" cy="1754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56AEEA3B-C000-224D-88FB-5F99741D4F78}"/>
                  </a:ext>
                </a:extLst>
              </p:cNvPr>
              <p:cNvSpPr txBox="1"/>
              <p:nvPr/>
            </p:nvSpPr>
            <p:spPr>
              <a:xfrm>
                <a:off x="7945163" y="4465199"/>
                <a:ext cx="407407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1" panose="020B0400000000000000" pitchFamily="34" charset="-128"/>
                    <a:ea typeface="Hiragino Sans W1" panose="020B0400000000000000" pitchFamily="34" charset="-128"/>
                  </a:rPr>
                  <a:t>サンプルプログラムのデフォルト値</a:t>
                </a:r>
                <a:endParaRPr kumimoji="1" lang="en-US" altLang="ja-JP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1" panose="020B0400000000000000" pitchFamily="34" charset="-128"/>
                  <a:ea typeface="Hiragino Sans W1" panose="020B0400000000000000" pitchFamily="34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ja-JP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ja-JP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ja-JP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5 us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320 us</a:t>
                </a:r>
                <a:endParaRPr kumimoji="1" lang="en-US" altLang="ja-JP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200 us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5 us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altLang="ja-JP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2 blocks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56AEEA3B-C000-224D-88FB-5F99741D4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163" y="4465199"/>
                <a:ext cx="4074073" cy="1754326"/>
              </a:xfrm>
              <a:prstGeom prst="rect">
                <a:avLst/>
              </a:prstGeom>
              <a:blipFill>
                <a:blip r:embed="rId5"/>
                <a:stretch>
                  <a:fillRect l="-1242" t="-1439" b="-50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9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33"/>
            <a:ext cx="10515600" cy="742273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Outline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25F57F-5BA3-8241-9919-7A797911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C0544-E0F8-324E-B82B-B3BD3ACF1A73}" type="slidenum">
              <a:rPr kumimoji="1" lang="ja-JP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F591716-4787-F644-B8CF-A163903B4A4B}"/>
              </a:ext>
            </a:extLst>
          </p:cNvPr>
          <p:cNvSpPr txBox="1"/>
          <p:nvPr/>
        </p:nvSpPr>
        <p:spPr>
          <a:xfrm>
            <a:off x="838200" y="167737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1. UAVSAR (Short-range SAR)</a:t>
            </a:r>
            <a:endParaRPr kumimoji="1" lang="ja-JP" altLang="en-US" sz="2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C45178B-800E-9246-8565-2D2D40DA98AF}"/>
              </a:ext>
            </a:extLst>
          </p:cNvPr>
          <p:cNvSpPr txBox="1"/>
          <p:nvPr/>
        </p:nvSpPr>
        <p:spPr>
          <a:xfrm>
            <a:off x="838200" y="258274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2. Experiment system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C633AD-0D0A-6241-B6A4-40E8A7FB8A3E}"/>
              </a:ext>
            </a:extLst>
          </p:cNvPr>
          <p:cNvSpPr txBox="1"/>
          <p:nvPr/>
        </p:nvSpPr>
        <p:spPr>
          <a:xfrm>
            <a:off x="838200" y="347422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3. Result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B92BBCB-8D8C-A440-813C-EC5FB05BD8C7}"/>
              </a:ext>
            </a:extLst>
          </p:cNvPr>
          <p:cNvSpPr txBox="1"/>
          <p:nvPr/>
        </p:nvSpPr>
        <p:spPr>
          <a:xfrm>
            <a:off x="838200" y="547306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4. Summary and future plans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39436A9-A879-CD47-8D5C-364F7F102553}"/>
              </a:ext>
            </a:extLst>
          </p:cNvPr>
          <p:cNvSpPr txBox="1"/>
          <p:nvPr/>
        </p:nvSpPr>
        <p:spPr>
          <a:xfrm>
            <a:off x="1254862" y="4023772"/>
            <a:ext cx="4181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3-1. X-axis</a:t>
            </a:r>
            <a:endParaRPr kumimoji="1" lang="en-US" altLang="ja-JP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CA8AFE-E58C-0F45-8ED2-83A3AC84E2FB}"/>
              </a:ext>
            </a:extLst>
          </p:cNvPr>
          <p:cNvSpPr txBox="1"/>
          <p:nvPr/>
        </p:nvSpPr>
        <p:spPr>
          <a:xfrm>
            <a:off x="1254862" y="4523414"/>
            <a:ext cx="4181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3-2. Z-axis</a:t>
            </a:r>
            <a:endParaRPr kumimoji="1" lang="en-US" altLang="ja-JP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827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3/16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7697C2-89BF-2D4F-BEF3-518ECEE1F96B}"/>
              </a:ext>
            </a:extLst>
          </p:cNvPr>
          <p:cNvSpPr/>
          <p:nvPr/>
        </p:nvSpPr>
        <p:spPr>
          <a:xfrm>
            <a:off x="506730" y="1703070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B894D8-5501-F141-841D-23A89296D624}"/>
              </a:ext>
            </a:extLst>
          </p:cNvPr>
          <p:cNvSpPr/>
          <p:nvPr/>
        </p:nvSpPr>
        <p:spPr>
          <a:xfrm>
            <a:off x="1908810" y="1703070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E98AB66-27AF-6749-B9D6-417CA6E03AD7}"/>
              </a:ext>
            </a:extLst>
          </p:cNvPr>
          <p:cNvSpPr/>
          <p:nvPr/>
        </p:nvSpPr>
        <p:spPr>
          <a:xfrm>
            <a:off x="3310890" y="1703070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67D6126-07A6-1E4C-A843-8D73090C0ED8}"/>
              </a:ext>
            </a:extLst>
          </p:cNvPr>
          <p:cNvSpPr/>
          <p:nvPr/>
        </p:nvSpPr>
        <p:spPr>
          <a:xfrm>
            <a:off x="4712970" y="1703070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6794F2B-F6E5-9540-A0A4-0779DEE242CF}"/>
              </a:ext>
            </a:extLst>
          </p:cNvPr>
          <p:cNvSpPr/>
          <p:nvPr/>
        </p:nvSpPr>
        <p:spPr>
          <a:xfrm>
            <a:off x="6115050" y="1703070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F6EC64C-58CF-4E46-9016-5D6E644B4B6E}"/>
              </a:ext>
            </a:extLst>
          </p:cNvPr>
          <p:cNvSpPr/>
          <p:nvPr/>
        </p:nvSpPr>
        <p:spPr>
          <a:xfrm>
            <a:off x="7517130" y="1703070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7295F36-439E-1B49-A776-D3F919AC3008}"/>
              </a:ext>
            </a:extLst>
          </p:cNvPr>
          <p:cNvSpPr/>
          <p:nvPr/>
        </p:nvSpPr>
        <p:spPr>
          <a:xfrm>
            <a:off x="8919210" y="1703070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60B73A1-7E28-4641-9EB8-B28252EA78A6}"/>
              </a:ext>
            </a:extLst>
          </p:cNvPr>
          <p:cNvSpPr/>
          <p:nvPr/>
        </p:nvSpPr>
        <p:spPr>
          <a:xfrm>
            <a:off x="10321290" y="1703070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0ADEE4B-A8D2-E343-BBA2-83A7E6159761}"/>
              </a:ext>
            </a:extLst>
          </p:cNvPr>
          <p:cNvSpPr txBox="1"/>
          <p:nvPr/>
        </p:nvSpPr>
        <p:spPr>
          <a:xfrm>
            <a:off x="838200" y="2941728"/>
            <a:ext cx="860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ja-JP" dirty="0">
                <a:solidFill>
                  <a:prstClr val="black"/>
                </a:solidFill>
                <a:latin typeface="Hiragino Sans W1" panose="020B0400000000000000" pitchFamily="34" charset="-128"/>
                <a:ea typeface="Hiragino Sans W1" panose="020B0400000000000000" pitchFamily="34" charset="-128"/>
              </a:rPr>
              <a:t>1</a:t>
            </a:r>
            <a:r>
              <a:rPr lang="ja-JP" altLang="en-US">
                <a:solidFill>
                  <a:prstClr val="black"/>
                </a:solidFill>
                <a:latin typeface="Hiragino Sans W1" panose="020B0400000000000000" pitchFamily="34" charset="-128"/>
                <a:ea typeface="Hiragino Sans W1" panose="020B0400000000000000" pitchFamily="34" charset="-128"/>
              </a:rPr>
              <a:t>ブロックの繰り返し数</a:t>
            </a:r>
            <a:r>
              <a:rPr lang="en-US" altLang="ja-JP" dirty="0">
                <a:solidFill>
                  <a:prstClr val="black"/>
                </a:solidFill>
                <a:latin typeface="Hiragino Sans W1" panose="020B0400000000000000" pitchFamily="34" charset="-128"/>
                <a:ea typeface="Hiragino Sans W1" panose="020B0400000000000000" pitchFamily="34" charset="-128"/>
              </a:rPr>
              <a:t> × N × 8 × AD </a:t>
            </a:r>
            <a:r>
              <a:rPr kumimoji="1" lang="en-US" altLang="ja-JP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1" panose="020B0400000000000000" pitchFamily="34" charset="-128"/>
                <a:ea typeface="Hiragino Sans W1" panose="020B0400000000000000" pitchFamily="34" charset="-128"/>
              </a:rPr>
              <a:t>sampling point</a:t>
            </a:r>
          </a:p>
        </p:txBody>
      </p:sp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72E91AF4-6D47-2047-9BC3-E65AFAEC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69658"/>
            <a:ext cx="7103023" cy="17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4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3/16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7738972-9421-FA40-94CD-BDB210F2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40" y="2576102"/>
            <a:ext cx="2782950" cy="1855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3D1FE1C-228B-3945-9402-DE3604F0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0" y="2599318"/>
            <a:ext cx="2782950" cy="18553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D2DFFBD-3A2B-6F4C-85E2-1A02F1A82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40" y="2599318"/>
            <a:ext cx="2748126" cy="183208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8B7AE18-C43B-3F4A-9CC0-10F2AD7D7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966" y="2599318"/>
            <a:ext cx="2706801" cy="183208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CA3A88A-729C-684C-9695-44033077C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40" y="4501050"/>
            <a:ext cx="2782950" cy="18553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957F770-20E5-3A42-A588-57D435DD3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890" y="4501050"/>
            <a:ext cx="2782950" cy="18553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FF03BEC-AC8D-5749-B187-57C435755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3840" y="4501050"/>
            <a:ext cx="2782950" cy="18553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C45E97D-915A-254D-BB61-5C7604EE9E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1965" y="4501050"/>
            <a:ext cx="2706801" cy="183208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5685ECE-91C8-E742-9C45-88CDA0E74B99}"/>
              </a:ext>
            </a:extLst>
          </p:cNvPr>
          <p:cNvSpPr/>
          <p:nvPr/>
        </p:nvSpPr>
        <p:spPr>
          <a:xfrm>
            <a:off x="538734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5F0E749-2EB0-664E-AE8C-FA01D361AFFC}"/>
              </a:ext>
            </a:extLst>
          </p:cNvPr>
          <p:cNvSpPr/>
          <p:nvPr/>
        </p:nvSpPr>
        <p:spPr>
          <a:xfrm>
            <a:off x="678942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E0C7CF5-372C-9742-8D10-28618644D3A0}"/>
              </a:ext>
            </a:extLst>
          </p:cNvPr>
          <p:cNvSpPr/>
          <p:nvPr/>
        </p:nvSpPr>
        <p:spPr>
          <a:xfrm>
            <a:off x="819150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99E980E-77F7-134B-A72C-573A8667C03B}"/>
              </a:ext>
            </a:extLst>
          </p:cNvPr>
          <p:cNvSpPr/>
          <p:nvPr/>
        </p:nvSpPr>
        <p:spPr>
          <a:xfrm>
            <a:off x="959358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9E9578-FEE8-5342-ABF7-E57D2C38DDDD}"/>
              </a:ext>
            </a:extLst>
          </p:cNvPr>
          <p:cNvSpPr/>
          <p:nvPr/>
        </p:nvSpPr>
        <p:spPr>
          <a:xfrm>
            <a:off x="538734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22ECE65-73A1-8C40-A349-C1482163E92B}"/>
              </a:ext>
            </a:extLst>
          </p:cNvPr>
          <p:cNvSpPr/>
          <p:nvPr/>
        </p:nvSpPr>
        <p:spPr>
          <a:xfrm>
            <a:off x="678942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2A67360-A313-3047-8B02-04180BCEDE33}"/>
              </a:ext>
            </a:extLst>
          </p:cNvPr>
          <p:cNvSpPr/>
          <p:nvPr/>
        </p:nvSpPr>
        <p:spPr>
          <a:xfrm>
            <a:off x="819150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490414B-E839-9C46-A948-3DC51B033302}"/>
              </a:ext>
            </a:extLst>
          </p:cNvPr>
          <p:cNvSpPr/>
          <p:nvPr/>
        </p:nvSpPr>
        <p:spPr>
          <a:xfrm>
            <a:off x="959358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DE67D90-D7A6-A24D-829E-2B4EA52559B2}"/>
              </a:ext>
            </a:extLst>
          </p:cNvPr>
          <p:cNvSpPr txBox="1"/>
          <p:nvPr/>
        </p:nvSpPr>
        <p:spPr>
          <a:xfrm>
            <a:off x="1055910" y="1659738"/>
            <a:ext cx="17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>
                <a:solidFill>
                  <a:prstClr val="black"/>
                </a:solidFill>
                <a:latin typeface="Hiragino Sans W1" panose="020B0400000000000000" pitchFamily="34" charset="-128"/>
                <a:ea typeface="Hiragino Sans W1" panose="020B0400000000000000" pitchFamily="34" charset="-128"/>
              </a:rPr>
              <a:t>対象物なし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1" panose="020B0400000000000000" pitchFamily="34" charset="-128"/>
              <a:ea typeface="Hiragino Sans W1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45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3/16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5685ECE-91C8-E742-9C45-88CDA0E74B99}"/>
              </a:ext>
            </a:extLst>
          </p:cNvPr>
          <p:cNvSpPr/>
          <p:nvPr/>
        </p:nvSpPr>
        <p:spPr>
          <a:xfrm>
            <a:off x="538734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5F0E749-2EB0-664E-AE8C-FA01D361AFFC}"/>
              </a:ext>
            </a:extLst>
          </p:cNvPr>
          <p:cNvSpPr/>
          <p:nvPr/>
        </p:nvSpPr>
        <p:spPr>
          <a:xfrm>
            <a:off x="678942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E0C7CF5-372C-9742-8D10-28618644D3A0}"/>
              </a:ext>
            </a:extLst>
          </p:cNvPr>
          <p:cNvSpPr/>
          <p:nvPr/>
        </p:nvSpPr>
        <p:spPr>
          <a:xfrm>
            <a:off x="819150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99E980E-77F7-134B-A72C-573A8667C03B}"/>
              </a:ext>
            </a:extLst>
          </p:cNvPr>
          <p:cNvSpPr/>
          <p:nvPr/>
        </p:nvSpPr>
        <p:spPr>
          <a:xfrm>
            <a:off x="959358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9E9578-FEE8-5342-ABF7-E57D2C38DDDD}"/>
              </a:ext>
            </a:extLst>
          </p:cNvPr>
          <p:cNvSpPr/>
          <p:nvPr/>
        </p:nvSpPr>
        <p:spPr>
          <a:xfrm>
            <a:off x="538734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22ECE65-73A1-8C40-A349-C1482163E92B}"/>
              </a:ext>
            </a:extLst>
          </p:cNvPr>
          <p:cNvSpPr/>
          <p:nvPr/>
        </p:nvSpPr>
        <p:spPr>
          <a:xfrm>
            <a:off x="678942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2A67360-A313-3047-8B02-04180BCEDE33}"/>
              </a:ext>
            </a:extLst>
          </p:cNvPr>
          <p:cNvSpPr/>
          <p:nvPr/>
        </p:nvSpPr>
        <p:spPr>
          <a:xfrm>
            <a:off x="819150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490414B-E839-9C46-A948-3DC51B033302}"/>
              </a:ext>
            </a:extLst>
          </p:cNvPr>
          <p:cNvSpPr/>
          <p:nvPr/>
        </p:nvSpPr>
        <p:spPr>
          <a:xfrm>
            <a:off x="959358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DE67D90-D7A6-A24D-829E-2B4EA52559B2}"/>
              </a:ext>
            </a:extLst>
          </p:cNvPr>
          <p:cNvSpPr txBox="1"/>
          <p:nvPr/>
        </p:nvSpPr>
        <p:spPr>
          <a:xfrm>
            <a:off x="1055910" y="1659738"/>
            <a:ext cx="355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1" panose="020B0400000000000000" pitchFamily="34" charset="-128"/>
                <a:ea typeface="Hiragino Sans W1" panose="020B0400000000000000" pitchFamily="34" charset="-128"/>
              </a:rPr>
              <a:t>コーナーリフレクタ</a:t>
            </a:r>
            <a:r>
              <a:rPr kumimoji="1" lang="en-US" altLang="ja-JP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1" panose="020B0400000000000000" pitchFamily="34" charset="-128"/>
                <a:ea typeface="Hiragino Sans W1" panose="020B0400000000000000" pitchFamily="34" charset="-128"/>
              </a:rPr>
              <a:t> in</a:t>
            </a: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1" panose="020B0400000000000000" pitchFamily="34" charset="-128"/>
                <a:ea typeface="Hiragino Sans W1" panose="020B0400000000000000" pitchFamily="34" charset="-128"/>
              </a:rPr>
              <a:t>暗室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1" panose="020B0400000000000000" pitchFamily="34" charset="-128"/>
              <a:ea typeface="Hiragino Sans W1" panose="020B04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1598E5A-C2A2-BE42-8F8E-A38C85E7B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40" y="2587710"/>
            <a:ext cx="2782950" cy="1855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9858038-7FEB-7F4E-9DB5-3D9FC403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50" y="2587710"/>
            <a:ext cx="2782950" cy="18553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102CE04-B52F-6B42-9B87-2C65F876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7710"/>
            <a:ext cx="2782950" cy="18553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55C4111-FD6E-CD49-9ADF-02ED8092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965" y="2587710"/>
            <a:ext cx="2741103" cy="185530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9C0B88C-6FF6-5E43-97C9-3FEE09461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39" y="4501048"/>
            <a:ext cx="2782953" cy="185530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0EEA0C2-C2A7-A84E-94AC-687EA9921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760" y="4501048"/>
            <a:ext cx="2727154" cy="185530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C64BA24-C5E0-0A4F-A173-3B2544400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9587" y="4501048"/>
            <a:ext cx="2782953" cy="185530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1722C04-FC4E-754A-BE58-1FBF15DC6A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1965" y="4501048"/>
            <a:ext cx="2741104" cy="18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3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3/16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5685ECE-91C8-E742-9C45-88CDA0E74B99}"/>
              </a:ext>
            </a:extLst>
          </p:cNvPr>
          <p:cNvSpPr/>
          <p:nvPr/>
        </p:nvSpPr>
        <p:spPr>
          <a:xfrm>
            <a:off x="538734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5F0E749-2EB0-664E-AE8C-FA01D361AFFC}"/>
              </a:ext>
            </a:extLst>
          </p:cNvPr>
          <p:cNvSpPr/>
          <p:nvPr/>
        </p:nvSpPr>
        <p:spPr>
          <a:xfrm>
            <a:off x="678942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E0C7CF5-372C-9742-8D10-28618644D3A0}"/>
              </a:ext>
            </a:extLst>
          </p:cNvPr>
          <p:cNvSpPr/>
          <p:nvPr/>
        </p:nvSpPr>
        <p:spPr>
          <a:xfrm>
            <a:off x="819150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99E980E-77F7-134B-A72C-573A8667C03B}"/>
              </a:ext>
            </a:extLst>
          </p:cNvPr>
          <p:cNvSpPr/>
          <p:nvPr/>
        </p:nvSpPr>
        <p:spPr>
          <a:xfrm>
            <a:off x="959358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9E9578-FEE8-5342-ABF7-E57D2C38DDDD}"/>
              </a:ext>
            </a:extLst>
          </p:cNvPr>
          <p:cNvSpPr/>
          <p:nvPr/>
        </p:nvSpPr>
        <p:spPr>
          <a:xfrm>
            <a:off x="538734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22ECE65-73A1-8C40-A349-C1482163E92B}"/>
              </a:ext>
            </a:extLst>
          </p:cNvPr>
          <p:cNvSpPr/>
          <p:nvPr/>
        </p:nvSpPr>
        <p:spPr>
          <a:xfrm>
            <a:off x="678942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2A67360-A313-3047-8B02-04180BCEDE33}"/>
              </a:ext>
            </a:extLst>
          </p:cNvPr>
          <p:cNvSpPr/>
          <p:nvPr/>
        </p:nvSpPr>
        <p:spPr>
          <a:xfrm>
            <a:off x="819150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490414B-E839-9C46-A948-3DC51B033302}"/>
              </a:ext>
            </a:extLst>
          </p:cNvPr>
          <p:cNvSpPr/>
          <p:nvPr/>
        </p:nvSpPr>
        <p:spPr>
          <a:xfrm>
            <a:off x="959358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DE67D90-D7A6-A24D-829E-2B4EA52559B2}"/>
              </a:ext>
            </a:extLst>
          </p:cNvPr>
          <p:cNvSpPr txBox="1"/>
          <p:nvPr/>
        </p:nvSpPr>
        <p:spPr>
          <a:xfrm>
            <a:off x="1055910" y="1659738"/>
            <a:ext cx="355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>
                <a:solidFill>
                  <a:prstClr val="black"/>
                </a:solidFill>
                <a:latin typeface="Hiragino Sans W1" panose="020B0400000000000000" pitchFamily="34" charset="-128"/>
                <a:ea typeface="Hiragino Sans W1" panose="020B0400000000000000" pitchFamily="34" charset="-128"/>
              </a:rPr>
              <a:t>金属球</a:t>
            </a:r>
            <a:r>
              <a:rPr kumimoji="1" lang="en-US" altLang="ja-JP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1" panose="020B0400000000000000" pitchFamily="34" charset="-128"/>
                <a:ea typeface="Hiragino Sans W1" panose="020B0400000000000000" pitchFamily="34" charset="-128"/>
              </a:rPr>
              <a:t> in</a:t>
            </a: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1" panose="020B0400000000000000" pitchFamily="34" charset="-128"/>
                <a:ea typeface="Hiragino Sans W1" panose="020B0400000000000000" pitchFamily="34" charset="-128"/>
              </a:rPr>
              <a:t>暗室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1" panose="020B0400000000000000" pitchFamily="34" charset="-128"/>
              <a:ea typeface="Hiragino Sans W1" panose="020B04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A8DCC17-FE97-4740-AE6D-1FF851B3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8" y="2587710"/>
            <a:ext cx="2782953" cy="18553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7BEA3A8-A4F7-5044-A546-9CFC2A993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1" y="2587708"/>
            <a:ext cx="2782953" cy="18553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86DE46E-576D-B04F-A6EC-5343D0953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587" y="2587708"/>
            <a:ext cx="2782953" cy="18553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4FD6DC3-FFAF-1147-909C-CDAE1B15B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116" y="2587708"/>
            <a:ext cx="2782953" cy="18553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CD79E78-72B0-1A43-B151-41A8BC5B5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60" y="4501048"/>
            <a:ext cx="2678331" cy="18553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F8A3DCA-8799-E649-BD92-254F4B4C6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248" y="4502538"/>
            <a:ext cx="2668301" cy="185530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5233DA7-CDF0-7848-9A56-24E00F356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004" y="4501046"/>
            <a:ext cx="2741107" cy="185530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85E559F-9013-A545-A069-99B6BB9A10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540" y="4501046"/>
            <a:ext cx="2678334" cy="185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2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3/16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7738972-9421-FA40-94CD-BDB210F2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40" y="2061566"/>
            <a:ext cx="2256891" cy="15045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3D1FE1C-228B-3945-9402-DE3604F0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30" y="2025140"/>
            <a:ext cx="2256891" cy="150459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5685ECE-91C8-E742-9C45-88CDA0E74B99}"/>
              </a:ext>
            </a:extLst>
          </p:cNvPr>
          <p:cNvSpPr/>
          <p:nvPr/>
        </p:nvSpPr>
        <p:spPr>
          <a:xfrm>
            <a:off x="4312920" y="1372330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5F0E749-2EB0-664E-AE8C-FA01D361AFFC}"/>
              </a:ext>
            </a:extLst>
          </p:cNvPr>
          <p:cNvSpPr/>
          <p:nvPr/>
        </p:nvSpPr>
        <p:spPr>
          <a:xfrm>
            <a:off x="5715000" y="1372330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DE67D90-D7A6-A24D-829E-2B4EA52559B2}"/>
              </a:ext>
            </a:extLst>
          </p:cNvPr>
          <p:cNvSpPr txBox="1"/>
          <p:nvPr/>
        </p:nvSpPr>
        <p:spPr>
          <a:xfrm>
            <a:off x="838200" y="1471263"/>
            <a:ext cx="314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>
                <a:solidFill>
                  <a:prstClr val="black"/>
                </a:solidFill>
                <a:latin typeface="Hiragino Sans W1" panose="020B0400000000000000" pitchFamily="34" charset="-128"/>
                <a:ea typeface="Hiragino Sans W1" panose="020B0400000000000000" pitchFamily="34" charset="-128"/>
              </a:rPr>
              <a:t>対象物なし、</a:t>
            </a:r>
            <a:r>
              <a:rPr lang="en-US" altLang="ja-JP" dirty="0" err="1">
                <a:solidFill>
                  <a:prstClr val="black"/>
                </a:solidFill>
                <a:latin typeface="Hiragino Sans W1" panose="020B0400000000000000" pitchFamily="34" charset="-128"/>
                <a:ea typeface="Hiragino Sans W1" panose="020B0400000000000000" pitchFamily="34" charset="-128"/>
              </a:rPr>
              <a:t>ch</a:t>
            </a:r>
            <a:r>
              <a:rPr lang="ja-JP" altLang="en-US">
                <a:solidFill>
                  <a:prstClr val="black"/>
                </a:solidFill>
                <a:latin typeface="Hiragino Sans W1" panose="020B0400000000000000" pitchFamily="34" charset="-128"/>
                <a:ea typeface="Hiragino Sans W1" panose="020B0400000000000000" pitchFamily="34" charset="-128"/>
              </a:rPr>
              <a:t>数変える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1" panose="020B0400000000000000" pitchFamily="34" charset="-128"/>
              <a:ea typeface="Hiragino Sans W1" panose="020B0400000000000000" pitchFamily="34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A6657BE-360A-0E45-9651-CB2D65B1A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0" y="3598656"/>
            <a:ext cx="4295520" cy="282661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58A3B-D4B1-D04C-8FF1-60AAFC88B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0" y="3529734"/>
            <a:ext cx="4295520" cy="28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07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3/23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79579482-A23F-9242-A2B7-B2B18393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7" y="1495270"/>
            <a:ext cx="7365913" cy="2771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EF24D95-94DC-7C43-ABD3-4E328AA72231}"/>
                  </a:ext>
                </a:extLst>
              </p:cNvPr>
              <p:cNvSpPr txBox="1"/>
              <p:nvPr/>
            </p:nvSpPr>
            <p:spPr>
              <a:xfrm>
                <a:off x="8389620" y="1951851"/>
                <a:ext cx="407407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ja-JP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ja-JP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ja-JP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1 us</a:t>
                </a:r>
                <a:r>
                  <a:rPr kumimoji="1" lang="en-US" altLang="ja-JP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~ 1 </a:t>
                </a:r>
                <a:r>
                  <a:rPr kumimoji="1" lang="en-US" altLang="ja-JP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ms</a:t>
                </a:r>
                <a:r>
                  <a:rPr kumimoji="1" lang="en-US" altLang="ja-JP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(100 ns</a:t>
                </a:r>
                <a:r>
                  <a:rPr kumimoji="1" lang="ja-JP" altLang="en-US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刻み）</a:t>
                </a:r>
                <a:endParaRPr lang="en-US" altLang="ja-JP" dirty="0">
                  <a:solidFill>
                    <a:prstClr val="black"/>
                  </a:solidFill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20 us ~ 100 </a:t>
                </a:r>
                <a:r>
                  <a:rPr lang="en-US" altLang="ja-JP" dirty="0" err="1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ms</a:t>
                </a:r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(100 ns</a:t>
                </a:r>
                <a:r>
                  <a:rPr lang="ja-JP" altLang="en-US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刻み）</a:t>
                </a:r>
                <a:endParaRPr kumimoji="1" lang="en-US" altLang="ja-JP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0 ~ 1000 </a:t>
                </a:r>
                <a:r>
                  <a:rPr lang="en-US" altLang="ja-JP" dirty="0" err="1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ms</a:t>
                </a:r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(100 ns</a:t>
                </a:r>
                <a:r>
                  <a:rPr lang="ja-JP" altLang="en-US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刻み）</a:t>
                </a:r>
                <a:endParaRPr lang="en-US" altLang="ja-JP" dirty="0">
                  <a:solidFill>
                    <a:prstClr val="black"/>
                  </a:solidFill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0 ~ 1 </a:t>
                </a:r>
                <a:r>
                  <a:rPr lang="en-US" altLang="ja-JP" dirty="0" err="1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ms</a:t>
                </a:r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(100 ns</a:t>
                </a:r>
                <a:r>
                  <a:rPr lang="ja-JP" altLang="en-US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刻み）</a:t>
                </a:r>
                <a:endParaRPr lang="en-US" altLang="ja-JP" dirty="0">
                  <a:solidFill>
                    <a:prstClr val="black"/>
                  </a:solidFill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:endParaRPr lang="en-US" altLang="ja-JP" dirty="0">
                  <a:solidFill>
                    <a:prstClr val="black"/>
                  </a:solidFill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altLang="ja-JP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1 ~ 500 blocks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EF24D95-94DC-7C43-ABD3-4E328AA72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620" y="1951851"/>
                <a:ext cx="4074073" cy="1754326"/>
              </a:xfrm>
              <a:prstGeom prst="rect">
                <a:avLst/>
              </a:prstGeom>
              <a:blipFill>
                <a:blip r:embed="rId3"/>
                <a:stretch>
                  <a:fillRect l="-311" t="-1439" b="-50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1F04BE1B-25A4-884D-BC9A-B3EE57AF7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37" y="4535402"/>
            <a:ext cx="7103023" cy="1754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56AEEA3B-C000-224D-88FB-5F99741D4F78}"/>
                  </a:ext>
                </a:extLst>
              </p:cNvPr>
              <p:cNvSpPr txBox="1"/>
              <p:nvPr/>
            </p:nvSpPr>
            <p:spPr>
              <a:xfrm>
                <a:off x="7945163" y="4465199"/>
                <a:ext cx="407407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ja-JP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ja-JP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ja-JP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5 us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320 us</a:t>
                </a:r>
                <a:endParaRPr kumimoji="1" lang="en-US" altLang="ja-JP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2" panose="020B0400000000000000" pitchFamily="34" charset="-128"/>
                  <a:ea typeface="Hiragino Sans W2" panose="020B0400000000000000" pitchFamily="34" charset="-128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200 us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>
                    <a:solidFill>
                      <a:srgbClr val="FF0000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 0 us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altLang="ja-JP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Hiragino Sans W2" panose="020B0400000000000000" pitchFamily="34" charset="-128"/>
                    <a:ea typeface="Hiragino Sans W2" panose="020B0400000000000000" pitchFamily="34" charset="-128"/>
                  </a:rPr>
                  <a:t>2 blocks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56AEEA3B-C000-224D-88FB-5F99741D4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163" y="4465199"/>
                <a:ext cx="4074073" cy="1477328"/>
              </a:xfrm>
              <a:prstGeom prst="rect">
                <a:avLst/>
              </a:prstGeom>
              <a:blipFill>
                <a:blip r:embed="rId5"/>
                <a:stretch>
                  <a:fillRect l="-311" t="-1695" b="-50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32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3/23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F24D95-94DC-7C43-ABD3-4E328AA72231}"/>
              </a:ext>
            </a:extLst>
          </p:cNvPr>
          <p:cNvSpPr txBox="1"/>
          <p:nvPr/>
        </p:nvSpPr>
        <p:spPr>
          <a:xfrm>
            <a:off x="8037090" y="5458521"/>
            <a:ext cx="96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レーダ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3F3D588D-EA53-A148-B9B1-C9F1D45B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90" y="1618688"/>
            <a:ext cx="5016500" cy="4546600"/>
          </a:xfrm>
          <a:prstGeom prst="rect">
            <a:avLst/>
          </a:prstGeom>
        </p:spPr>
      </p:pic>
      <p:sp>
        <p:nvSpPr>
          <p:cNvPr id="10" name="三角形 9">
            <a:extLst>
              <a:ext uri="{FF2B5EF4-FFF2-40B4-BE49-F238E27FC236}">
                <a16:creationId xmlns:a16="http://schemas.microsoft.com/office/drawing/2014/main" id="{00F94528-E68B-914F-B0AC-49900B36CEA6}"/>
              </a:ext>
            </a:extLst>
          </p:cNvPr>
          <p:cNvSpPr/>
          <p:nvPr/>
        </p:nvSpPr>
        <p:spPr>
          <a:xfrm>
            <a:off x="3183037" y="1784478"/>
            <a:ext cx="386787" cy="3009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8C23B3B6-5201-F242-85A0-5163F728ABF5}"/>
              </a:ext>
            </a:extLst>
          </p:cNvPr>
          <p:cNvSpPr/>
          <p:nvPr/>
        </p:nvSpPr>
        <p:spPr>
          <a:xfrm>
            <a:off x="6043914" y="4291867"/>
            <a:ext cx="386787" cy="30094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E1B29E6-15A0-3045-AA0C-CD7A901845B7}"/>
              </a:ext>
            </a:extLst>
          </p:cNvPr>
          <p:cNvSpPr/>
          <p:nvPr/>
        </p:nvSpPr>
        <p:spPr>
          <a:xfrm rot="18652858">
            <a:off x="7477246" y="5775767"/>
            <a:ext cx="520860" cy="1041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FE3D87-343A-B24D-BA87-3A110880E22E}"/>
              </a:ext>
            </a:extLst>
          </p:cNvPr>
          <p:cNvSpPr txBox="1"/>
          <p:nvPr/>
        </p:nvSpPr>
        <p:spPr>
          <a:xfrm>
            <a:off x="753238" y="1789806"/>
            <a:ext cx="262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コーナーリフレクタ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4C33EC5-AEAA-C44A-A24A-DE61603449AD}"/>
              </a:ext>
            </a:extLst>
          </p:cNvPr>
          <p:cNvSpPr txBox="1"/>
          <p:nvPr/>
        </p:nvSpPr>
        <p:spPr>
          <a:xfrm>
            <a:off x="8503937" y="2737954"/>
            <a:ext cx="262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バスケ公式コート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15 m × 28 m</a:t>
            </a: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59D2EEA7-84D6-AC4D-BED4-C3772C66C177}"/>
              </a:ext>
            </a:extLst>
          </p:cNvPr>
          <p:cNvSpPr/>
          <p:nvPr/>
        </p:nvSpPr>
        <p:spPr>
          <a:xfrm>
            <a:off x="4247909" y="2650603"/>
            <a:ext cx="196769" cy="1975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936D4EDE-3CEA-C34D-A50F-0242E836D560}"/>
              </a:ext>
            </a:extLst>
          </p:cNvPr>
          <p:cNvSpPr/>
          <p:nvPr/>
        </p:nvSpPr>
        <p:spPr>
          <a:xfrm>
            <a:off x="5187387" y="2639174"/>
            <a:ext cx="196769" cy="1975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BE881978-3F17-B740-974F-30C1B2F631FC}"/>
              </a:ext>
            </a:extLst>
          </p:cNvPr>
          <p:cNvSpPr/>
          <p:nvPr/>
        </p:nvSpPr>
        <p:spPr>
          <a:xfrm>
            <a:off x="5849517" y="1731403"/>
            <a:ext cx="1678329" cy="4861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バスケゴールあり</a:t>
            </a: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D41E8CF7-4CA1-0741-A1DB-4D344B7F359A}"/>
              </a:ext>
            </a:extLst>
          </p:cNvPr>
          <p:cNvSpPr/>
          <p:nvPr/>
        </p:nvSpPr>
        <p:spPr>
          <a:xfrm>
            <a:off x="5914019" y="5625930"/>
            <a:ext cx="1678329" cy="4861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</a:rPr>
              <a:t>バスケゴールあり</a:t>
            </a:r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996498F5-DFC2-2740-860F-DAE5133456EC}"/>
              </a:ext>
            </a:extLst>
          </p:cNvPr>
          <p:cNvSpPr/>
          <p:nvPr/>
        </p:nvSpPr>
        <p:spPr>
          <a:xfrm>
            <a:off x="4004840" y="4919241"/>
            <a:ext cx="196769" cy="1975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2F317996-1F56-984B-931C-2DF8AAD7DC9C}"/>
              </a:ext>
            </a:extLst>
          </p:cNvPr>
          <p:cNvSpPr/>
          <p:nvPr/>
        </p:nvSpPr>
        <p:spPr>
          <a:xfrm>
            <a:off x="3080795" y="4907812"/>
            <a:ext cx="196769" cy="1975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7448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3/23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F24D95-94DC-7C43-ABD3-4E328AA72231}"/>
              </a:ext>
            </a:extLst>
          </p:cNvPr>
          <p:cNvSpPr txBox="1"/>
          <p:nvPr/>
        </p:nvSpPr>
        <p:spPr>
          <a:xfrm>
            <a:off x="6853150" y="1500949"/>
            <a:ext cx="289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リフレクタあり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リフレクタなし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59F6162-CDF5-FD4C-99F7-C8304283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26761"/>
            <a:ext cx="4406981" cy="30369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350E763-FA8C-9947-8E7C-7074BD30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64" y="2526761"/>
            <a:ext cx="4406981" cy="301351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E1058CD-D3D3-D04B-B8F0-F82C9B657BD4}"/>
              </a:ext>
            </a:extLst>
          </p:cNvPr>
          <p:cNvSpPr txBox="1"/>
          <p:nvPr/>
        </p:nvSpPr>
        <p:spPr>
          <a:xfrm>
            <a:off x="838200" y="1500949"/>
            <a:ext cx="5145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・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40m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ほど離れた位置にコーナーリフレクタ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・その手前にいくつかポール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67974A-547E-D24F-ABCD-D5889AF3CB74}"/>
              </a:ext>
            </a:extLst>
          </p:cNvPr>
          <p:cNvSpPr txBox="1"/>
          <p:nvPr/>
        </p:nvSpPr>
        <p:spPr>
          <a:xfrm>
            <a:off x="1307939" y="5758511"/>
            <a:ext cx="86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レーダを地面に置いていたこともあり、上手く遠方まで飛んでいない可能性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2631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3/23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F24D95-94DC-7C43-ABD3-4E328AA72231}"/>
              </a:ext>
            </a:extLst>
          </p:cNvPr>
          <p:cNvSpPr txBox="1"/>
          <p:nvPr/>
        </p:nvSpPr>
        <p:spPr>
          <a:xfrm>
            <a:off x="6760608" y="1735305"/>
            <a:ext cx="289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リフレクタあり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リフレクタなし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E0FEE73-884C-4144-8E93-385923EB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41" y="2688942"/>
            <a:ext cx="4424598" cy="303693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F285F97-6E75-124C-99E1-5E6BBE082587}"/>
              </a:ext>
            </a:extLst>
          </p:cNvPr>
          <p:cNvSpPr txBox="1"/>
          <p:nvPr/>
        </p:nvSpPr>
        <p:spPr>
          <a:xfrm>
            <a:off x="960699" y="1596805"/>
            <a:ext cx="5135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・少し近い位置（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10m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くらいに置いた気はするけど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…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）にコーナーリフレクタ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・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40m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手前にいくつかポール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19C0DC2-0395-7F48-BEA3-BD5B3A59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49" y="2666212"/>
            <a:ext cx="4424598" cy="30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72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3/23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87B3996-6008-8A46-982C-5EC6FD0D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9" y="2419350"/>
            <a:ext cx="2799449" cy="192915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3909AA5-CD8E-554E-B06F-0BCEF310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688" y="2419349"/>
            <a:ext cx="2799450" cy="192915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9552071-1B83-F145-A0F7-3EF45659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411" y="2419349"/>
            <a:ext cx="2799449" cy="192915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373A5A2-4A42-1047-AAAF-606173B24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133" y="2419347"/>
            <a:ext cx="2799452" cy="192915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03F6C39-1C13-B341-B173-F5AE194F7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749" y="4427193"/>
            <a:ext cx="2755939" cy="192915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E97501A-9A05-404B-8BE1-21BD29B71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3688" y="4427196"/>
            <a:ext cx="2799449" cy="192915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437CC61-956F-8340-9373-3D37D689E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410" y="4427196"/>
            <a:ext cx="2799449" cy="192915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4E9A8B6-3561-9345-95EC-7CE4AFB3E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2646" y="4427193"/>
            <a:ext cx="2755939" cy="192915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1355231" y="1449851"/>
            <a:ext cx="289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リフレクタあり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リフレクタなし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7CF10B5-DD3C-CA4E-BF3E-C956EF05F91C}"/>
              </a:ext>
            </a:extLst>
          </p:cNvPr>
          <p:cNvSpPr/>
          <p:nvPr/>
        </p:nvSpPr>
        <p:spPr>
          <a:xfrm>
            <a:off x="538734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0D7A143-E812-454D-A040-63320286064E}"/>
              </a:ext>
            </a:extLst>
          </p:cNvPr>
          <p:cNvSpPr/>
          <p:nvPr/>
        </p:nvSpPr>
        <p:spPr>
          <a:xfrm>
            <a:off x="678942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12C467F-35C3-CC46-AA39-1517411B85DA}"/>
              </a:ext>
            </a:extLst>
          </p:cNvPr>
          <p:cNvSpPr/>
          <p:nvPr/>
        </p:nvSpPr>
        <p:spPr>
          <a:xfrm>
            <a:off x="819150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A6636D1-A38F-344B-8C41-217A73153F3E}"/>
              </a:ext>
            </a:extLst>
          </p:cNvPr>
          <p:cNvSpPr/>
          <p:nvPr/>
        </p:nvSpPr>
        <p:spPr>
          <a:xfrm>
            <a:off x="959358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CEE08F8-DA85-5449-9A9A-58FD1065B303}"/>
              </a:ext>
            </a:extLst>
          </p:cNvPr>
          <p:cNvSpPr/>
          <p:nvPr/>
        </p:nvSpPr>
        <p:spPr>
          <a:xfrm>
            <a:off x="538734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458102-8930-434F-9965-E2DA4D620928}"/>
              </a:ext>
            </a:extLst>
          </p:cNvPr>
          <p:cNvSpPr/>
          <p:nvPr/>
        </p:nvSpPr>
        <p:spPr>
          <a:xfrm>
            <a:off x="678942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FC9C703-B476-6243-AFED-B881973F3D8F}"/>
              </a:ext>
            </a:extLst>
          </p:cNvPr>
          <p:cNvSpPr/>
          <p:nvPr/>
        </p:nvSpPr>
        <p:spPr>
          <a:xfrm>
            <a:off x="819150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2C2BBB1-46DE-A74C-8696-DD9660989486}"/>
              </a:ext>
            </a:extLst>
          </p:cNvPr>
          <p:cNvSpPr/>
          <p:nvPr/>
        </p:nvSpPr>
        <p:spPr>
          <a:xfrm>
            <a:off x="959358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814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46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1. SAR : Synthetic Aperture </a:t>
            </a:r>
            <a:r>
              <a:rPr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R</a:t>
            </a:r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adar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0CCE3314-C124-3C4A-925A-B8CED726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EC0544-E0F8-324E-B82B-B3BD3ACF1A73}" type="slidenum">
              <a:rPr kumimoji="1" lang="ja-JP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63BA3FAF-E8B3-154C-84DC-C4E97E54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13" y="1142952"/>
            <a:ext cx="5425687" cy="5578523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30A61C-00C5-5240-B9A2-DB84448A422A}"/>
              </a:ext>
            </a:extLst>
          </p:cNvPr>
          <p:cNvSpPr txBox="1"/>
          <p:nvPr/>
        </p:nvSpPr>
        <p:spPr>
          <a:xfrm>
            <a:off x="6096000" y="2641627"/>
            <a:ext cx="5681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・アンテナを移動させながら受信した信号を適切に処理することで、仮想的に長いアンテナを得る。</a:t>
            </a: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CCDDC8D-7EA8-574B-8167-C57D6A1191D8}"/>
              </a:ext>
            </a:extLst>
          </p:cNvPr>
          <p:cNvSpPr txBox="1"/>
          <p:nvPr/>
        </p:nvSpPr>
        <p:spPr>
          <a:xfrm>
            <a:off x="6145696" y="1853343"/>
            <a:ext cx="359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u="sng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SAR</a:t>
            </a:r>
            <a:r>
              <a:rPr lang="ja-JP" altLang="en-US" sz="2400" b="1" u="sng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の特徴</a:t>
            </a:r>
            <a:endParaRPr kumimoji="1" lang="ja-JP" altLang="en-US" sz="2400" b="1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B11DBB-A5F8-2C44-B4BC-499BB870791D}"/>
              </a:ext>
            </a:extLst>
          </p:cNvPr>
          <p:cNvSpPr txBox="1"/>
          <p:nvPr/>
        </p:nvSpPr>
        <p:spPr>
          <a:xfrm>
            <a:off x="6096000" y="3855770"/>
            <a:ext cx="568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・一般的には、衛星に搭載され地表の様子を観察する。雲なども透過できる。</a:t>
            </a: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287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3/23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F24D95-94DC-7C43-ABD3-4E328AA72231}"/>
              </a:ext>
            </a:extLst>
          </p:cNvPr>
          <p:cNvSpPr txBox="1"/>
          <p:nvPr/>
        </p:nvSpPr>
        <p:spPr>
          <a:xfrm>
            <a:off x="1297357" y="1689006"/>
            <a:ext cx="289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リフレクタあり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リフレクタなし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BC9A18-9E50-B54E-9907-A7CFE6C7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4108"/>
            <a:ext cx="4406982" cy="303693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4C40302-0401-8449-BC8E-00BF8C98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4108"/>
            <a:ext cx="4406982" cy="303693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863FF2B-E11A-9048-91B1-D443FAD19F5F}"/>
              </a:ext>
            </a:extLst>
          </p:cNvPr>
          <p:cNvSpPr txBox="1"/>
          <p:nvPr/>
        </p:nvSpPr>
        <p:spPr>
          <a:xfrm>
            <a:off x="6555624" y="1676930"/>
            <a:ext cx="457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リフレクタあり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リフレクタもポールもなし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C0F30B-72F4-F247-B6E7-01E730F742EE}"/>
              </a:ext>
            </a:extLst>
          </p:cNvPr>
          <p:cNvSpPr txBox="1"/>
          <p:nvPr/>
        </p:nvSpPr>
        <p:spPr>
          <a:xfrm>
            <a:off x="1303116" y="5676328"/>
            <a:ext cx="764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・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40m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手前の（おそらくポールの）反応は消失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・コーナーリフレクタ小さい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&amp;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地面に直置きだとあまり反応しないかも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447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3/23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519731" y="1604374"/>
            <a:ext cx="4376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リフレクタ、ポールあり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リフレクタもポールもなし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7CF10B5-DD3C-CA4E-BF3E-C956EF05F91C}"/>
              </a:ext>
            </a:extLst>
          </p:cNvPr>
          <p:cNvSpPr/>
          <p:nvPr/>
        </p:nvSpPr>
        <p:spPr>
          <a:xfrm>
            <a:off x="538734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0D7A143-E812-454D-A040-63320286064E}"/>
              </a:ext>
            </a:extLst>
          </p:cNvPr>
          <p:cNvSpPr/>
          <p:nvPr/>
        </p:nvSpPr>
        <p:spPr>
          <a:xfrm>
            <a:off x="678942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12C467F-35C3-CC46-AA39-1517411B85DA}"/>
              </a:ext>
            </a:extLst>
          </p:cNvPr>
          <p:cNvSpPr/>
          <p:nvPr/>
        </p:nvSpPr>
        <p:spPr>
          <a:xfrm>
            <a:off x="819150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A6636D1-A38F-344B-8C41-217A73153F3E}"/>
              </a:ext>
            </a:extLst>
          </p:cNvPr>
          <p:cNvSpPr/>
          <p:nvPr/>
        </p:nvSpPr>
        <p:spPr>
          <a:xfrm>
            <a:off x="959358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CEE08F8-DA85-5449-9A9A-58FD1065B303}"/>
              </a:ext>
            </a:extLst>
          </p:cNvPr>
          <p:cNvSpPr/>
          <p:nvPr/>
        </p:nvSpPr>
        <p:spPr>
          <a:xfrm>
            <a:off x="538734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458102-8930-434F-9965-E2DA4D620928}"/>
              </a:ext>
            </a:extLst>
          </p:cNvPr>
          <p:cNvSpPr/>
          <p:nvPr/>
        </p:nvSpPr>
        <p:spPr>
          <a:xfrm>
            <a:off x="678942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FC9C703-B476-6243-AFED-B881973F3D8F}"/>
              </a:ext>
            </a:extLst>
          </p:cNvPr>
          <p:cNvSpPr/>
          <p:nvPr/>
        </p:nvSpPr>
        <p:spPr>
          <a:xfrm>
            <a:off x="819150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2C2BBB1-46DE-A74C-8696-DD9660989486}"/>
              </a:ext>
            </a:extLst>
          </p:cNvPr>
          <p:cNvSpPr/>
          <p:nvPr/>
        </p:nvSpPr>
        <p:spPr>
          <a:xfrm>
            <a:off x="959358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E0F8614-0140-E148-AEEE-35B8F001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089" y="4609752"/>
            <a:ext cx="2755939" cy="192915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775009-0B2D-6D44-A288-E403CE80E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6" y="2562681"/>
            <a:ext cx="2799455" cy="19291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76C4DC4-7359-5F4D-845D-9327C6317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421" y="2563543"/>
            <a:ext cx="2799456" cy="19291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E24ADE-78FA-AD4C-9428-4EBAF6BF6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876" y="2562681"/>
            <a:ext cx="2799456" cy="19291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EFD6EE9-C76B-594D-B8F7-8AA0170C1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331" y="2558386"/>
            <a:ext cx="2799456" cy="192915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16CB652-B688-2049-903E-EB0269446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63" y="4609753"/>
            <a:ext cx="2799457" cy="192915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89C2FDC-A9F2-4F4E-B4B0-7EE16AEE1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418" y="4609752"/>
            <a:ext cx="2799458" cy="192916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8ACAF1A-3E16-A34C-97B8-2FB86A2FD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1875" y="4609752"/>
            <a:ext cx="2799458" cy="19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97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3/23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1355231" y="1449851"/>
            <a:ext cx="289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約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40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リフレクタあり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リフレクタなし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7CF10B5-DD3C-CA4E-BF3E-C956EF05F91C}"/>
              </a:ext>
            </a:extLst>
          </p:cNvPr>
          <p:cNvSpPr/>
          <p:nvPr/>
        </p:nvSpPr>
        <p:spPr>
          <a:xfrm>
            <a:off x="538734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0D7A143-E812-454D-A040-63320286064E}"/>
              </a:ext>
            </a:extLst>
          </p:cNvPr>
          <p:cNvSpPr/>
          <p:nvPr/>
        </p:nvSpPr>
        <p:spPr>
          <a:xfrm>
            <a:off x="678942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12C467F-35C3-CC46-AA39-1517411B85DA}"/>
              </a:ext>
            </a:extLst>
          </p:cNvPr>
          <p:cNvSpPr/>
          <p:nvPr/>
        </p:nvSpPr>
        <p:spPr>
          <a:xfrm>
            <a:off x="819150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A6636D1-A38F-344B-8C41-217A73153F3E}"/>
              </a:ext>
            </a:extLst>
          </p:cNvPr>
          <p:cNvSpPr/>
          <p:nvPr/>
        </p:nvSpPr>
        <p:spPr>
          <a:xfrm>
            <a:off x="959358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CEE08F8-DA85-5449-9A9A-58FD1065B303}"/>
              </a:ext>
            </a:extLst>
          </p:cNvPr>
          <p:cNvSpPr/>
          <p:nvPr/>
        </p:nvSpPr>
        <p:spPr>
          <a:xfrm>
            <a:off x="538734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458102-8930-434F-9965-E2DA4D620928}"/>
              </a:ext>
            </a:extLst>
          </p:cNvPr>
          <p:cNvSpPr/>
          <p:nvPr/>
        </p:nvSpPr>
        <p:spPr>
          <a:xfrm>
            <a:off x="678942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FC9C703-B476-6243-AFED-B881973F3D8F}"/>
              </a:ext>
            </a:extLst>
          </p:cNvPr>
          <p:cNvSpPr/>
          <p:nvPr/>
        </p:nvSpPr>
        <p:spPr>
          <a:xfrm>
            <a:off x="819150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2C2BBB1-46DE-A74C-8696-DD9660989486}"/>
              </a:ext>
            </a:extLst>
          </p:cNvPr>
          <p:cNvSpPr/>
          <p:nvPr/>
        </p:nvSpPr>
        <p:spPr>
          <a:xfrm>
            <a:off x="959358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AE95A01-FA55-9F47-9631-5ABAF3C0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7" y="2419346"/>
            <a:ext cx="2821211" cy="192915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B75610A-3439-EC4A-BBAC-B3F58807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78" y="2419345"/>
            <a:ext cx="2821211" cy="19291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F69907D-F454-4D43-B0B6-7D70A7ECF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889" y="2422186"/>
            <a:ext cx="2821211" cy="192915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F7F55A5-C1E7-5148-A426-5E3E3C4B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100" y="2419345"/>
            <a:ext cx="2821211" cy="192915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1DADC87-918D-BB41-B5A4-A3CAA53CC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67" y="4443570"/>
            <a:ext cx="2821211" cy="192915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705D44A-23F7-DC43-A6D9-9DF2253E2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5678" y="4443569"/>
            <a:ext cx="2821212" cy="19291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87D3197-5C86-8E42-8BD6-90691473FB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6889" y="4449065"/>
            <a:ext cx="2821214" cy="192915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4DDB9DE-46F1-7A45-B7D3-1B03A405F5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4581" y="4454560"/>
            <a:ext cx="2864730" cy="19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42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3/23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1355231" y="1449851"/>
            <a:ext cx="289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約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10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ポールあり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ポールなし</a:t>
            </a:r>
            <a:endParaRPr lang="en-US" altLang="ja-JP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7CF10B5-DD3C-CA4E-BF3E-C956EF05F91C}"/>
              </a:ext>
            </a:extLst>
          </p:cNvPr>
          <p:cNvSpPr/>
          <p:nvPr/>
        </p:nvSpPr>
        <p:spPr>
          <a:xfrm>
            <a:off x="538734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0D7A143-E812-454D-A040-63320286064E}"/>
              </a:ext>
            </a:extLst>
          </p:cNvPr>
          <p:cNvSpPr/>
          <p:nvPr/>
        </p:nvSpPr>
        <p:spPr>
          <a:xfrm>
            <a:off x="678942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TX2RX1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12C467F-35C3-CC46-AA39-1517411B85DA}"/>
              </a:ext>
            </a:extLst>
          </p:cNvPr>
          <p:cNvSpPr/>
          <p:nvPr/>
        </p:nvSpPr>
        <p:spPr>
          <a:xfrm>
            <a:off x="819150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A6636D1-A38F-344B-8C41-217A73153F3E}"/>
              </a:ext>
            </a:extLst>
          </p:cNvPr>
          <p:cNvSpPr/>
          <p:nvPr/>
        </p:nvSpPr>
        <p:spPr>
          <a:xfrm>
            <a:off x="9593580" y="136434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TX2RX2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CEE08F8-DA85-5449-9A9A-58FD1065B303}"/>
              </a:ext>
            </a:extLst>
          </p:cNvPr>
          <p:cNvSpPr/>
          <p:nvPr/>
        </p:nvSpPr>
        <p:spPr>
          <a:xfrm>
            <a:off x="538734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458102-8930-434F-9965-E2DA4D620928}"/>
              </a:ext>
            </a:extLst>
          </p:cNvPr>
          <p:cNvSpPr/>
          <p:nvPr/>
        </p:nvSpPr>
        <p:spPr>
          <a:xfrm>
            <a:off x="678942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TX2RX3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FC9C703-B476-6243-AFED-B881973F3D8F}"/>
              </a:ext>
            </a:extLst>
          </p:cNvPr>
          <p:cNvSpPr/>
          <p:nvPr/>
        </p:nvSpPr>
        <p:spPr>
          <a:xfrm>
            <a:off x="819150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TX1RX4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2C2BBB1-46DE-A74C-8696-DD9660989486}"/>
              </a:ext>
            </a:extLst>
          </p:cNvPr>
          <p:cNvSpPr/>
          <p:nvPr/>
        </p:nvSpPr>
        <p:spPr>
          <a:xfrm>
            <a:off x="9593580" y="1844404"/>
            <a:ext cx="1402080" cy="480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TX2RX4</a:t>
            </a:r>
            <a:endParaRPr kumimoji="1" lang="ja-JP" altLang="en-US">
              <a:solidFill>
                <a:schemeClr val="tx1"/>
              </a:solidFill>
              <a:latin typeface="Helvetica Neue Light" panose="02000403000000020004" pitchFamily="2" charset="0"/>
              <a:ea typeface="Hiragino Sans W1" panose="020B0400000000000000" pitchFamily="34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024E4EC-E0CC-DC4C-9BAD-651B26693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5" y="2481267"/>
            <a:ext cx="2821217" cy="192916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7A25732-6641-D047-A62D-26D89734B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662" y="2481267"/>
            <a:ext cx="2864730" cy="195891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E81AE64-5E67-C040-9147-4B1D1F59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368" y="2484798"/>
            <a:ext cx="2864732" cy="195891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046CCBE-7FCF-CE48-8FC2-17F1BE1B7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578" y="2466388"/>
            <a:ext cx="2864733" cy="195891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6889BFE-5746-B843-B6A7-77E43FC78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7" y="4454560"/>
            <a:ext cx="2864735" cy="195891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9C863E7-4124-FB40-80DF-CBA50BB94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662" y="4454563"/>
            <a:ext cx="2864730" cy="195891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A554DF4-C80D-3D49-B5F8-F53977581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368" y="4454559"/>
            <a:ext cx="2864736" cy="195892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D80D763-B5C0-8940-9700-A5122702A1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8468" y="4443715"/>
            <a:ext cx="2960475" cy="195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27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3/30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、アンテナ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980123" y="1538454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何も塞がない</a:t>
            </a:r>
            <a:endParaRPr lang="en-US" altLang="ja-JP" dirty="0">
              <a:solidFill>
                <a:srgbClr val="0070C0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D5C3E36-5952-F643-BF88-20FB7877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1" y="2483205"/>
            <a:ext cx="2825002" cy="193174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E24D355-4765-9848-889D-BDB1CE77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9" y="2501768"/>
            <a:ext cx="2825001" cy="1931749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2C0BB2FD-C5B6-C04A-BEDF-C8BEA9F3F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061" y="2483206"/>
            <a:ext cx="2825001" cy="1931749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530C6242-2C00-0345-9479-F01839089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378" y="2501768"/>
            <a:ext cx="2825001" cy="1931749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4C25E587-A62D-8F46-BD19-CCC9FF533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41" y="4433517"/>
            <a:ext cx="2821211" cy="1929157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B7FB7CDB-30C4-4347-9926-4A5405323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999" y="4453598"/>
            <a:ext cx="2821211" cy="192915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EDC5437D-B544-CA4B-A957-10A17E308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957" y="4414956"/>
            <a:ext cx="2821211" cy="1929157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61FB01E3-9A03-0E49-A317-852F5EABD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168" y="4414956"/>
            <a:ext cx="2821211" cy="1929157"/>
          </a:xfrm>
          <a:prstGeom prst="rect">
            <a:avLst/>
          </a:prstGeom>
        </p:spPr>
      </p:pic>
      <p:pic>
        <p:nvPicPr>
          <p:cNvPr id="44" name="図 43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D09A2D9D-D867-C84D-8229-10E8E66C4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0999" y="1157597"/>
            <a:ext cx="1713495" cy="1253564"/>
          </a:xfrm>
          <a:prstGeom prst="rect">
            <a:avLst/>
          </a:prstGeom>
        </p:spPr>
      </p:pic>
      <p:pic>
        <p:nvPicPr>
          <p:cNvPr id="45" name="図 44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077A175C-1437-DB45-94B6-A1AAD07914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5790" y="1157597"/>
            <a:ext cx="1713495" cy="1253564"/>
          </a:xfrm>
          <a:prstGeom prst="rect">
            <a:avLst/>
          </a:prstGeom>
        </p:spPr>
      </p:pic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D7331363-C543-124B-A9B3-B06547A97611}"/>
              </a:ext>
            </a:extLst>
          </p:cNvPr>
          <p:cNvSpPr/>
          <p:nvPr/>
        </p:nvSpPr>
        <p:spPr>
          <a:xfrm>
            <a:off x="9454139" y="1097948"/>
            <a:ext cx="235891" cy="13494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14005D-5396-EA4C-9A25-521A61275F32}"/>
              </a:ext>
            </a:extLst>
          </p:cNvPr>
          <p:cNvSpPr txBox="1"/>
          <p:nvPr/>
        </p:nvSpPr>
        <p:spPr>
          <a:xfrm>
            <a:off x="5445568" y="1538454"/>
            <a:ext cx="431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アルミで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TX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を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1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つ塞ぐ</a:t>
            </a:r>
            <a:endParaRPr lang="en-US" altLang="ja-JP" dirty="0">
              <a:solidFill>
                <a:schemeClr val="accent2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57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3/30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、アンテナ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980123" y="1538454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何も塞がない</a:t>
            </a:r>
            <a:endParaRPr lang="en-US" altLang="ja-JP" dirty="0">
              <a:solidFill>
                <a:srgbClr val="0070C0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44" name="図 43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D09A2D9D-D867-C84D-8229-10E8E66C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99" y="1157597"/>
            <a:ext cx="1713495" cy="1253564"/>
          </a:xfrm>
          <a:prstGeom prst="rect">
            <a:avLst/>
          </a:prstGeom>
        </p:spPr>
      </p:pic>
      <p:pic>
        <p:nvPicPr>
          <p:cNvPr id="45" name="図 44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077A175C-1437-DB45-94B6-A1AAD079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790" y="1157597"/>
            <a:ext cx="1713495" cy="1253564"/>
          </a:xfrm>
          <a:prstGeom prst="rect">
            <a:avLst/>
          </a:prstGeom>
        </p:spPr>
      </p:pic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D7331363-C543-124B-A9B3-B06547A97611}"/>
              </a:ext>
            </a:extLst>
          </p:cNvPr>
          <p:cNvSpPr/>
          <p:nvPr/>
        </p:nvSpPr>
        <p:spPr>
          <a:xfrm>
            <a:off x="9454139" y="1097948"/>
            <a:ext cx="235891" cy="13494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14005D-5396-EA4C-9A25-521A61275F32}"/>
              </a:ext>
            </a:extLst>
          </p:cNvPr>
          <p:cNvSpPr txBox="1"/>
          <p:nvPr/>
        </p:nvSpPr>
        <p:spPr>
          <a:xfrm>
            <a:off x="5445568" y="1538454"/>
            <a:ext cx="431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アルミで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TX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を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1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つ塞ぐ</a:t>
            </a:r>
            <a:endParaRPr lang="en-US" altLang="ja-JP" dirty="0">
              <a:solidFill>
                <a:schemeClr val="accent2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E08C6F-7025-A748-BFF8-AE8C93A5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1" y="2537406"/>
            <a:ext cx="2825003" cy="19467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A5022D6-38C0-BF4F-AF00-FF918998C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520" y="2548539"/>
            <a:ext cx="2825002" cy="191696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FECC7BE-4DD1-FF4A-8728-0DD60812E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795" y="2537407"/>
            <a:ext cx="2825002" cy="19467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589D979-7720-C946-BEA6-BC2B9E978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557" y="2537408"/>
            <a:ext cx="2825003" cy="194676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D8BC86-1B79-234A-8EB0-1AEFE70DB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41" y="4446839"/>
            <a:ext cx="2825002" cy="194676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3BC4493-FD29-9B4F-96E9-0EE363C2B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673" y="4484170"/>
            <a:ext cx="2825002" cy="194676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2504036-E20F-B044-9269-DA313725EE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396" y="4446839"/>
            <a:ext cx="2825002" cy="194676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DC46397-86FC-6843-8699-71125DFAD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6957" y="4446840"/>
            <a:ext cx="2825002" cy="19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96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3/30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、アンテナ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980123" y="1538454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何も塞がない</a:t>
            </a:r>
            <a:endParaRPr lang="en-US" altLang="ja-JP" dirty="0">
              <a:solidFill>
                <a:srgbClr val="0070C0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44" name="図 43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D09A2D9D-D867-C84D-8229-10E8E66C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99" y="1157597"/>
            <a:ext cx="1713495" cy="1253564"/>
          </a:xfrm>
          <a:prstGeom prst="rect">
            <a:avLst/>
          </a:prstGeom>
        </p:spPr>
      </p:pic>
      <p:pic>
        <p:nvPicPr>
          <p:cNvPr id="45" name="図 44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077A175C-1437-DB45-94B6-A1AAD079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790" y="1157597"/>
            <a:ext cx="1713495" cy="1253564"/>
          </a:xfrm>
          <a:prstGeom prst="rect">
            <a:avLst/>
          </a:prstGeom>
        </p:spPr>
      </p:pic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D7331363-C543-124B-A9B3-B06547A97611}"/>
              </a:ext>
            </a:extLst>
          </p:cNvPr>
          <p:cNvSpPr/>
          <p:nvPr/>
        </p:nvSpPr>
        <p:spPr>
          <a:xfrm>
            <a:off x="9864254" y="1107049"/>
            <a:ext cx="235891" cy="13494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14005D-5396-EA4C-9A25-521A61275F32}"/>
              </a:ext>
            </a:extLst>
          </p:cNvPr>
          <p:cNvSpPr txBox="1"/>
          <p:nvPr/>
        </p:nvSpPr>
        <p:spPr>
          <a:xfrm>
            <a:off x="5445569" y="1538454"/>
            <a:ext cx="356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アルミで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TX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を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1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つ塞ぐ</a:t>
            </a:r>
            <a:endParaRPr lang="en-US" altLang="ja-JP" dirty="0">
              <a:solidFill>
                <a:schemeClr val="accent2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7BBE624-53C5-FA47-A2A7-FFA968F3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9" y="2554367"/>
            <a:ext cx="2825001" cy="19317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A868B7-BB00-BB45-B552-D52D5EDDD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106" y="2554367"/>
            <a:ext cx="2825001" cy="193174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E7B907E-B345-8B47-8528-EACD8AE94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69" y="2554368"/>
            <a:ext cx="2825001" cy="19317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6C58481-0611-5F47-844D-5DE8943B6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4828" y="2554368"/>
            <a:ext cx="2825002" cy="193174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9F76731-0B38-F54E-841D-FFD5C86E7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08" y="4475055"/>
            <a:ext cx="2825002" cy="193174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A9B98ED-7F9C-844C-B0CF-6A1C1BE13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7107" y="4475055"/>
            <a:ext cx="2825002" cy="193174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DDA0603-A2B3-B747-B643-BD6005A3A6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0968" y="4475055"/>
            <a:ext cx="2825002" cy="193174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091A7D4-622B-DB47-AD3D-5C14712FB6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4829" y="4475056"/>
            <a:ext cx="2825001" cy="19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6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3/30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、アンテナ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980123" y="1538454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何も塞がない</a:t>
            </a:r>
            <a:endParaRPr lang="en-US" altLang="ja-JP" dirty="0">
              <a:solidFill>
                <a:srgbClr val="0070C0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44" name="図 43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D09A2D9D-D867-C84D-8229-10E8E66C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99" y="1157597"/>
            <a:ext cx="1713495" cy="1253564"/>
          </a:xfrm>
          <a:prstGeom prst="rect">
            <a:avLst/>
          </a:prstGeom>
        </p:spPr>
      </p:pic>
      <p:pic>
        <p:nvPicPr>
          <p:cNvPr id="45" name="図 44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077A175C-1437-DB45-94B6-A1AAD079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790" y="1157597"/>
            <a:ext cx="1713495" cy="1253564"/>
          </a:xfrm>
          <a:prstGeom prst="rect">
            <a:avLst/>
          </a:prstGeom>
        </p:spPr>
      </p:pic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D7331363-C543-124B-A9B3-B06547A97611}"/>
              </a:ext>
            </a:extLst>
          </p:cNvPr>
          <p:cNvSpPr/>
          <p:nvPr/>
        </p:nvSpPr>
        <p:spPr>
          <a:xfrm>
            <a:off x="9864254" y="1107049"/>
            <a:ext cx="235891" cy="13494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14005D-5396-EA4C-9A25-521A61275F32}"/>
              </a:ext>
            </a:extLst>
          </p:cNvPr>
          <p:cNvSpPr txBox="1"/>
          <p:nvPr/>
        </p:nvSpPr>
        <p:spPr>
          <a:xfrm>
            <a:off x="5445569" y="1538454"/>
            <a:ext cx="356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アルミで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TX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を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1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つ塞ぐ</a:t>
            </a:r>
            <a:endParaRPr lang="en-US" altLang="ja-JP" dirty="0">
              <a:solidFill>
                <a:schemeClr val="accent2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81D3DBB-7476-FE46-A3DC-C7CCDB75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6" y="2536105"/>
            <a:ext cx="2828612" cy="194676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33D286A-3D38-C84E-BE40-BAE43EA02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698" y="2539353"/>
            <a:ext cx="2868914" cy="194676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25BA74C-F86C-2D42-B2BC-1F27360FD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604" y="2543387"/>
            <a:ext cx="2825002" cy="194676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4AEDDCC-1330-8747-BDBD-ABBE3B2F9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217" y="2543388"/>
            <a:ext cx="2825002" cy="194676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6D9ECB4-50DA-944B-AE5D-6F2D208BE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697" y="4486117"/>
            <a:ext cx="2825001" cy="1946762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21F7862-653C-AA40-B851-1DDD96B91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70" y="4489364"/>
            <a:ext cx="2825002" cy="19467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0DF4436-93DF-134F-9A95-DE039E08D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6215" y="4486116"/>
            <a:ext cx="2825002" cy="194676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AAADC744-91F9-BF42-923F-6D731B2737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6617" y="4486116"/>
            <a:ext cx="2803213" cy="19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79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3/30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、アンテナ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980123" y="1538454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何も塞がない</a:t>
            </a:r>
            <a:endParaRPr lang="en-US" altLang="ja-JP" dirty="0">
              <a:solidFill>
                <a:srgbClr val="0070C0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44" name="図 43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D09A2D9D-D867-C84D-8229-10E8E66C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99" y="1157597"/>
            <a:ext cx="1713495" cy="1253564"/>
          </a:xfrm>
          <a:prstGeom prst="rect">
            <a:avLst/>
          </a:prstGeom>
        </p:spPr>
      </p:pic>
      <p:pic>
        <p:nvPicPr>
          <p:cNvPr id="45" name="図 44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077A175C-1437-DB45-94B6-A1AAD079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790" y="1157597"/>
            <a:ext cx="1713495" cy="1253564"/>
          </a:xfrm>
          <a:prstGeom prst="rect">
            <a:avLst/>
          </a:prstGeom>
        </p:spPr>
      </p:pic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D7331363-C543-124B-A9B3-B06547A97611}"/>
              </a:ext>
            </a:extLst>
          </p:cNvPr>
          <p:cNvSpPr/>
          <p:nvPr/>
        </p:nvSpPr>
        <p:spPr>
          <a:xfrm>
            <a:off x="10497300" y="1109671"/>
            <a:ext cx="235891" cy="13494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14005D-5396-EA4C-9A25-521A61275F32}"/>
              </a:ext>
            </a:extLst>
          </p:cNvPr>
          <p:cNvSpPr txBox="1"/>
          <p:nvPr/>
        </p:nvSpPr>
        <p:spPr>
          <a:xfrm>
            <a:off x="5445569" y="1538454"/>
            <a:ext cx="356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アルミで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RX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を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2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つ塞ぐ</a:t>
            </a:r>
            <a:endParaRPr lang="en-US" altLang="ja-JP" dirty="0">
              <a:solidFill>
                <a:schemeClr val="accent2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D755325-9DB2-BE4C-9F82-5426E7F09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72" y="2559558"/>
            <a:ext cx="2846961" cy="194676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DCA468-632B-2E45-A984-6A9536EC2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087" y="2560042"/>
            <a:ext cx="2846961" cy="194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7D79410-D9DF-1A41-AB95-C067A9E83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497" y="2559558"/>
            <a:ext cx="2846959" cy="194676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4A4CBEF-F31A-544A-9C98-117541C7D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260" y="2563456"/>
            <a:ext cx="2846959" cy="194676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45FC939-75EE-1949-85F4-A50A05AFA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27" y="4490151"/>
            <a:ext cx="2846961" cy="194676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64773FB-7028-414E-B4A0-8922C8ACB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088" y="4482868"/>
            <a:ext cx="2846959" cy="194676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DE33AED3-D6F5-3C41-9111-4344E131C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851" y="4490151"/>
            <a:ext cx="2846959" cy="194676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01FC1696-578D-5C4C-A880-CF40A789A3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9260" y="4490151"/>
            <a:ext cx="2846959" cy="19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11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3/30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、アンテナ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980123" y="1538454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何も塞がない</a:t>
            </a:r>
            <a:endParaRPr lang="en-US" altLang="ja-JP" dirty="0">
              <a:solidFill>
                <a:srgbClr val="0070C0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44" name="図 43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D09A2D9D-D867-C84D-8229-10E8E66C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99" y="1157597"/>
            <a:ext cx="1713495" cy="1253564"/>
          </a:xfrm>
          <a:prstGeom prst="rect">
            <a:avLst/>
          </a:prstGeom>
        </p:spPr>
      </p:pic>
      <p:pic>
        <p:nvPicPr>
          <p:cNvPr id="45" name="図 44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077A175C-1437-DB45-94B6-A1AAD079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790" y="1157597"/>
            <a:ext cx="1713495" cy="1253564"/>
          </a:xfrm>
          <a:prstGeom prst="rect">
            <a:avLst/>
          </a:prstGeom>
        </p:spPr>
      </p:pic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D7331363-C543-124B-A9B3-B06547A97611}"/>
              </a:ext>
            </a:extLst>
          </p:cNvPr>
          <p:cNvSpPr/>
          <p:nvPr/>
        </p:nvSpPr>
        <p:spPr>
          <a:xfrm>
            <a:off x="10497300" y="1109671"/>
            <a:ext cx="235891" cy="13494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14005D-5396-EA4C-9A25-521A61275F32}"/>
              </a:ext>
            </a:extLst>
          </p:cNvPr>
          <p:cNvSpPr txBox="1"/>
          <p:nvPr/>
        </p:nvSpPr>
        <p:spPr>
          <a:xfrm>
            <a:off x="5445569" y="1538454"/>
            <a:ext cx="356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アルミで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RX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を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2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つ塞ぐ</a:t>
            </a:r>
            <a:endParaRPr lang="en-US" altLang="ja-JP" dirty="0">
              <a:solidFill>
                <a:schemeClr val="accent2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8901DCB-3F94-954A-A249-33750319A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02" y="2568557"/>
            <a:ext cx="2842391" cy="195874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F3F5BBC-7906-9244-88A0-C3075AD52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732" y="2568557"/>
            <a:ext cx="2842391" cy="192876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CF69AFA-A297-0D40-9452-EBA8E7461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79" y="2562708"/>
            <a:ext cx="2842391" cy="195874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7065C6F-D651-1448-ACC8-8898AE7B4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903" y="2559558"/>
            <a:ext cx="2846962" cy="196189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CA29948-512E-464C-ACB3-0C4F4FE47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72" y="4450389"/>
            <a:ext cx="2842391" cy="195874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7B7CC70-19EA-DC41-ADCC-1A59F22F71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1733" y="4453537"/>
            <a:ext cx="2842391" cy="19587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9FCF9E4-5F01-FE49-AFA0-4B602A98A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780" y="4453537"/>
            <a:ext cx="2842391" cy="195874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7DF9D5F-4324-9748-8127-6925BB5AC3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9258" y="4450389"/>
            <a:ext cx="2846961" cy="19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5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1. UAV</a:t>
            </a:r>
            <a:r>
              <a:rPr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(</a:t>
            </a:r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Unmanned Aerial Vehicle) SAR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49B4A5-9A34-B34E-8DD7-1EEBAED0F6C5}"/>
              </a:ext>
            </a:extLst>
          </p:cNvPr>
          <p:cNvSpPr txBox="1"/>
          <p:nvPr/>
        </p:nvSpPr>
        <p:spPr>
          <a:xfrm>
            <a:off x="1023853" y="5771575"/>
            <a:ext cx="9542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Castro, </a:t>
            </a:r>
            <a:r>
              <a:rPr lang="en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Felício</a:t>
            </a:r>
            <a:r>
              <a:rPr lang="en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HG, et al. "C-Band Microstrip Array Antenna for Drone-Based Synthetic Aperture Radar.” 2018 Brazilian Technology Symposium</a:t>
            </a:r>
            <a:endParaRPr kumimoji="1" lang="ja-JP" altLang="en-US" sz="140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</a:endParaRPr>
          </a:p>
        </p:txBody>
      </p:sp>
      <p:pic>
        <p:nvPicPr>
          <p:cNvPr id="12" name="図 11" descr="スキーしている人たち&#10;&#10;中程度の精度で自動的に生成された説明">
            <a:extLst>
              <a:ext uri="{FF2B5EF4-FFF2-40B4-BE49-F238E27FC236}">
                <a16:creationId xmlns:a16="http://schemas.microsoft.com/office/drawing/2014/main" id="{390F19DB-4D65-2D4C-A747-842053BD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07" y="1652010"/>
            <a:ext cx="3287643" cy="325793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A8D9A6-B659-684F-8ACA-6BCBC4942F37}"/>
              </a:ext>
            </a:extLst>
          </p:cNvPr>
          <p:cNvSpPr txBox="1"/>
          <p:nvPr/>
        </p:nvSpPr>
        <p:spPr>
          <a:xfrm>
            <a:off x="2256351" y="4940650"/>
            <a:ext cx="2056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Multirotor</a:t>
            </a:r>
            <a:r>
              <a:rPr kumimoji="1" lang="en-US" altLang="ja-JP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UAV</a:t>
            </a:r>
            <a:endParaRPr kumimoji="1" lang="ja-JP" altLang="en-US" sz="2000">
              <a:latin typeface="Helvetica Neue Light" panose="020004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AF4AC1-5E84-E943-AE40-01F41A48A817}"/>
              </a:ext>
            </a:extLst>
          </p:cNvPr>
          <p:cNvSpPr txBox="1"/>
          <p:nvPr/>
        </p:nvSpPr>
        <p:spPr>
          <a:xfrm>
            <a:off x="6096000" y="2641627"/>
            <a:ext cx="568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・ドローンなどに</a:t>
            </a:r>
            <a:r>
              <a:rPr lang="en-US" altLang="ja-JP" sz="2000" dirty="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SAR</a:t>
            </a: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を搭載し、より近距離で、より身近に</a:t>
            </a:r>
            <a:r>
              <a:rPr lang="en-US" altLang="ja-JP" sz="2000" dirty="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SAR</a:t>
            </a: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システムを用いる。</a:t>
            </a: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5DE9996-7C23-A74A-9352-2502A25ABB11}"/>
              </a:ext>
            </a:extLst>
          </p:cNvPr>
          <p:cNvSpPr txBox="1"/>
          <p:nvPr/>
        </p:nvSpPr>
        <p:spPr>
          <a:xfrm>
            <a:off x="6145696" y="1853343"/>
            <a:ext cx="359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u="sng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UAVSAR</a:t>
            </a:r>
            <a:endParaRPr kumimoji="1" lang="ja-JP" altLang="en-US" sz="2400" b="1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21317E3-B177-3641-B934-BDC12D751092}"/>
              </a:ext>
            </a:extLst>
          </p:cNvPr>
          <p:cNvSpPr txBox="1"/>
          <p:nvPr/>
        </p:nvSpPr>
        <p:spPr>
          <a:xfrm>
            <a:off x="6096000" y="3676132"/>
            <a:ext cx="568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・農業支援や災害時の救助支援など用途は様々で、衛星搭載の</a:t>
            </a:r>
            <a:r>
              <a:rPr lang="en-US" altLang="ja-JP" sz="2000" dirty="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SAR</a:t>
            </a: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よりも運用コストが低い。</a:t>
            </a: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433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3/30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、アンテナ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980123" y="1538454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何も塞がない</a:t>
            </a:r>
            <a:endParaRPr lang="en-US" altLang="ja-JP" dirty="0">
              <a:solidFill>
                <a:srgbClr val="0070C0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44" name="図 43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D09A2D9D-D867-C84D-8229-10E8E66C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99" y="1157597"/>
            <a:ext cx="1713495" cy="1253564"/>
          </a:xfrm>
          <a:prstGeom prst="rect">
            <a:avLst/>
          </a:prstGeom>
        </p:spPr>
      </p:pic>
      <p:pic>
        <p:nvPicPr>
          <p:cNvPr id="45" name="図 44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077A175C-1437-DB45-94B6-A1AAD079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790" y="1157597"/>
            <a:ext cx="1713495" cy="1253564"/>
          </a:xfrm>
          <a:prstGeom prst="rect">
            <a:avLst/>
          </a:prstGeom>
        </p:spPr>
      </p:pic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D7331363-C543-124B-A9B3-B06547A97611}"/>
              </a:ext>
            </a:extLst>
          </p:cNvPr>
          <p:cNvSpPr/>
          <p:nvPr/>
        </p:nvSpPr>
        <p:spPr>
          <a:xfrm>
            <a:off x="9840808" y="1109671"/>
            <a:ext cx="627900" cy="13494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14005D-5396-EA4C-9A25-521A61275F32}"/>
              </a:ext>
            </a:extLst>
          </p:cNvPr>
          <p:cNvSpPr txBox="1"/>
          <p:nvPr/>
        </p:nvSpPr>
        <p:spPr>
          <a:xfrm>
            <a:off x="5445569" y="1538454"/>
            <a:ext cx="356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アルミで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TX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を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1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つ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RX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を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2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つ塞ぐ</a:t>
            </a:r>
            <a:endParaRPr lang="en-US" altLang="ja-JP" dirty="0">
              <a:solidFill>
                <a:schemeClr val="accent2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6B21CFE-EDFF-AF40-8DAD-A75973CD1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11" y="2559556"/>
            <a:ext cx="2846964" cy="194676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2D7CF29-0A49-3D4F-98BE-A25CD50D9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188" y="2559556"/>
            <a:ext cx="2846964" cy="194676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DCEC16C-06BE-AE46-80D7-179FFB3FE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494" y="2559558"/>
            <a:ext cx="2846962" cy="194676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5197818-565B-9E4C-A15F-07C91ACFA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257" y="2559558"/>
            <a:ext cx="2846962" cy="194676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0544B31-32D2-0243-9148-12ABCEC44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50" y="4459083"/>
            <a:ext cx="2844604" cy="194515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A84B151-74CC-EC4C-A845-EC5172C0D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1732" y="4457955"/>
            <a:ext cx="2846959" cy="194676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05945167-CD3C-CB48-B088-A8C77088B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5495" y="4457954"/>
            <a:ext cx="2846961" cy="1946765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DF9B48CE-BC39-3045-9C5C-52EDE6EB74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9258" y="4457954"/>
            <a:ext cx="2846961" cy="19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30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3/30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、アンテナ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980123" y="1538454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何も塞がない</a:t>
            </a:r>
            <a:endParaRPr lang="en-US" altLang="ja-JP" dirty="0">
              <a:solidFill>
                <a:srgbClr val="0070C0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44" name="図 43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D09A2D9D-D867-C84D-8229-10E8E66C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99" y="1157597"/>
            <a:ext cx="1713495" cy="1253564"/>
          </a:xfrm>
          <a:prstGeom prst="rect">
            <a:avLst/>
          </a:prstGeom>
        </p:spPr>
      </p:pic>
      <p:pic>
        <p:nvPicPr>
          <p:cNvPr id="45" name="図 44" descr="座る, テーブル, コンピュータ, 板 が含まれている画像&#10;&#10;自動的に生成された説明">
            <a:extLst>
              <a:ext uri="{FF2B5EF4-FFF2-40B4-BE49-F238E27FC236}">
                <a16:creationId xmlns:a16="http://schemas.microsoft.com/office/drawing/2014/main" id="{077A175C-1437-DB45-94B6-A1AAD079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790" y="1157597"/>
            <a:ext cx="1713495" cy="1253564"/>
          </a:xfrm>
          <a:prstGeom prst="rect">
            <a:avLst/>
          </a:prstGeom>
        </p:spPr>
      </p:pic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D7331363-C543-124B-A9B3-B06547A97611}"/>
              </a:ext>
            </a:extLst>
          </p:cNvPr>
          <p:cNvSpPr/>
          <p:nvPr/>
        </p:nvSpPr>
        <p:spPr>
          <a:xfrm>
            <a:off x="9840808" y="1109671"/>
            <a:ext cx="627900" cy="13494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14005D-5396-EA4C-9A25-521A61275F32}"/>
              </a:ext>
            </a:extLst>
          </p:cNvPr>
          <p:cNvSpPr txBox="1"/>
          <p:nvPr/>
        </p:nvSpPr>
        <p:spPr>
          <a:xfrm>
            <a:off x="5445569" y="1538454"/>
            <a:ext cx="356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アルミで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TX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を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1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つ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RX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を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2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つ塞ぐ</a:t>
            </a:r>
            <a:endParaRPr lang="en-US" altLang="ja-JP" dirty="0">
              <a:solidFill>
                <a:schemeClr val="accent2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7075EDC-5AE8-1244-A178-48AD30272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60" y="2553294"/>
            <a:ext cx="2825009" cy="19467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6E5C6A-0C01-4A47-86D8-C4648AACE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89" y="2563364"/>
            <a:ext cx="2868923" cy="194676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4D898C0-AE3F-0E42-B9B0-77503473D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1" y="2559556"/>
            <a:ext cx="2846964" cy="196189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F860B94-A9AA-1942-BD87-462816356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395" y="2560101"/>
            <a:ext cx="2825010" cy="194676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9E9EE47-77FA-544E-88D7-B751CE8CC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27" y="4450389"/>
            <a:ext cx="2825009" cy="194676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A96A572-DE85-2549-84AD-D832E1B25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328" y="4465518"/>
            <a:ext cx="2825009" cy="194676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35B3AB16-8BF2-1C4B-B012-31FFD0EBE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3536" y="4465518"/>
            <a:ext cx="2868920" cy="194676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8BA7724-5B39-C045-8DED-F9F1C96F40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3395" y="4450389"/>
            <a:ext cx="2846964" cy="19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51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3/30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、外に向けての</a:t>
            </a:r>
            <a:r>
              <a:rPr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照射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1015748" y="1434158"/>
            <a:ext cx="391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上向き（空に向けて）</a:t>
            </a:r>
            <a:endParaRPr lang="en-US" altLang="ja-JP" dirty="0">
              <a:solidFill>
                <a:srgbClr val="0070C0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14005D-5396-EA4C-9A25-521A61275F32}"/>
              </a:ext>
            </a:extLst>
          </p:cNvPr>
          <p:cNvSpPr txBox="1"/>
          <p:nvPr/>
        </p:nvSpPr>
        <p:spPr>
          <a:xfrm>
            <a:off x="1015749" y="1784379"/>
            <a:ext cx="356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まっすぐ</a:t>
            </a:r>
            <a:endParaRPr lang="en-US" altLang="ja-JP" dirty="0">
              <a:solidFill>
                <a:schemeClr val="accent2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7075EDC-5AE8-1244-A178-48AD3027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2460" y="2553294"/>
            <a:ext cx="2825009" cy="194676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6E5C6A-0C01-4A47-86D8-C4648AAC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4345" y="2563364"/>
            <a:ext cx="2825010" cy="194676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4D898C0-AE3F-0E42-B9B0-77503473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51351" y="2559556"/>
            <a:ext cx="2846963" cy="196189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F860B94-A9AA-1942-BD87-4628163563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33395" y="2560102"/>
            <a:ext cx="2825010" cy="194676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9E9EE47-77FA-544E-88D7-B751CE8CCE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6583" y="4450389"/>
            <a:ext cx="2781097" cy="194676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A96A572-DE85-2549-84AD-D832E1B25C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65284" y="4465518"/>
            <a:ext cx="2781097" cy="194676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35B3AB16-8BF2-1C4B-B012-31FFD0EBE49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7448" y="4465518"/>
            <a:ext cx="2781095" cy="194676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8BA7724-5B39-C045-8DED-F9F1C96F409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33395" y="4457954"/>
            <a:ext cx="2846964" cy="19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6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3/30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、外に向けての照射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457F6A-AF3A-564B-B44B-F00FD675205E}"/>
              </a:ext>
            </a:extLst>
          </p:cNvPr>
          <p:cNvSpPr txBox="1"/>
          <p:nvPr/>
        </p:nvSpPr>
        <p:spPr>
          <a:xfrm>
            <a:off x="1015748" y="1434158"/>
            <a:ext cx="391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青</a:t>
            </a:r>
            <a:r>
              <a:rPr lang="en-US" altLang="ja-JP" dirty="0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rgbClr val="0070C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上向き（空に向けて）</a:t>
            </a:r>
            <a:endParaRPr lang="en-US" altLang="ja-JP" dirty="0">
              <a:solidFill>
                <a:srgbClr val="0070C0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14005D-5396-EA4C-9A25-521A61275F32}"/>
              </a:ext>
            </a:extLst>
          </p:cNvPr>
          <p:cNvSpPr txBox="1"/>
          <p:nvPr/>
        </p:nvSpPr>
        <p:spPr>
          <a:xfrm>
            <a:off x="1015749" y="1784379"/>
            <a:ext cx="356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オレンジ</a:t>
            </a:r>
            <a:r>
              <a:rPr lang="en-US" altLang="ja-JP" dirty="0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>
                <a:solidFill>
                  <a:schemeClr val="accent2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安田講堂に向けて</a:t>
            </a:r>
            <a:endParaRPr lang="en-US" altLang="ja-JP" dirty="0">
              <a:solidFill>
                <a:schemeClr val="accent2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7075EDC-5AE8-1244-A178-48AD3027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2461" y="2553294"/>
            <a:ext cx="2825007" cy="194676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6E5C6A-0C01-4A47-86D8-C4648AAC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4345" y="2563364"/>
            <a:ext cx="2825010" cy="194676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4D898C0-AE3F-0E42-B9B0-77503473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51351" y="2559556"/>
            <a:ext cx="2846963" cy="196189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F860B94-A9AA-1942-BD87-4628163563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33395" y="2560102"/>
            <a:ext cx="2825009" cy="194676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9E9EE47-77FA-544E-88D7-B751CE8CCE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6583" y="4450389"/>
            <a:ext cx="2781097" cy="194676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A96A572-DE85-2549-84AD-D832E1B25C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65284" y="4465518"/>
            <a:ext cx="2781097" cy="1946767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35B3AB16-8BF2-1C4B-B012-31FFD0EBE49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7448" y="4465518"/>
            <a:ext cx="2781095" cy="194676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8BA7724-5B39-C045-8DED-F9F1C96F409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33395" y="4457954"/>
            <a:ext cx="2846963" cy="19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1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3/30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、レンジ圧縮処理の整理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0883AE33-FCE2-694B-9739-86373872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88" y="1363283"/>
            <a:ext cx="4381703" cy="2510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0E1FDBDF-941C-5140-B250-D672050FAE1D}"/>
                  </a:ext>
                </a:extLst>
              </p:cNvPr>
              <p:cNvSpPr txBox="1"/>
              <p:nvPr/>
            </p:nvSpPr>
            <p:spPr>
              <a:xfrm>
                <a:off x="567326" y="4630560"/>
                <a:ext cx="2034213" cy="78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kumimoji="1" lang="ja-JP" altLang="en-US" sz="2400">
                  <a:latin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0E1FDBDF-941C-5140-B250-D672050F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26" y="4630560"/>
                <a:ext cx="2034213" cy="786369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A5A51E39-B35E-E04D-B638-FE3E3E767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391" y="1767626"/>
            <a:ext cx="3143260" cy="214937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8CC61D8-8604-B24E-A2F2-C1606E44493E}"/>
              </a:ext>
            </a:extLst>
          </p:cNvPr>
          <p:cNvSpPr txBox="1"/>
          <p:nvPr/>
        </p:nvSpPr>
        <p:spPr>
          <a:xfrm>
            <a:off x="5908776" y="1305961"/>
            <a:ext cx="116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IF</a:t>
            </a:r>
            <a:r>
              <a:rPr lang="ja-JP" altLang="en-US" sz="2400">
                <a:latin typeface="Hiragino Sans W2" panose="020B0400000000000000" pitchFamily="34" charset="-128"/>
                <a:ea typeface="Hiragino Sans W2" panose="020B0400000000000000" pitchFamily="34" charset="-128"/>
              </a:rPr>
              <a:t>信号</a:t>
            </a:r>
            <a:endParaRPr lang="en-US" altLang="ja-JP" sz="2400" dirty="0"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421AE886-DB5D-C941-B7ED-34643B33D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1767626"/>
            <a:ext cx="3143260" cy="216608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581F622-A53F-2D46-B58B-F97B85900E9C}"/>
              </a:ext>
            </a:extLst>
          </p:cNvPr>
          <p:cNvSpPr txBox="1"/>
          <p:nvPr/>
        </p:nvSpPr>
        <p:spPr>
          <a:xfrm>
            <a:off x="9089011" y="1305960"/>
            <a:ext cx="263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>
                <a:latin typeface="Hiragino Sans W2" panose="020B0400000000000000" pitchFamily="34" charset="-128"/>
                <a:ea typeface="Hiragino Sans W2" panose="020B0400000000000000" pitchFamily="34" charset="-128"/>
              </a:rPr>
              <a:t>レンジ方向</a:t>
            </a:r>
            <a:r>
              <a:rPr lang="en-US" altLang="ja-JP" sz="2400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FFT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2E03D13-493B-D849-B26D-EFB1C6841972}"/>
              </a:ext>
            </a:extLst>
          </p:cNvPr>
          <p:cNvSpPr txBox="1"/>
          <p:nvPr/>
        </p:nvSpPr>
        <p:spPr>
          <a:xfrm>
            <a:off x="5026218" y="3934882"/>
            <a:ext cx="358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0" dirty="0">
                <a:latin typeface="Helvetica Neue Light" panose="02000403000000020004" pitchFamily="2" charset="0"/>
                <a:ea typeface="Cambria Math" panose="02040503050406030204" pitchFamily="18" charset="0"/>
              </a:rPr>
              <a:t>Sampling rate: 1.8 MHz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FAEC614-D360-5C45-B709-9EDF5E900911}"/>
              </a:ext>
            </a:extLst>
          </p:cNvPr>
          <p:cNvSpPr txBox="1"/>
          <p:nvPr/>
        </p:nvSpPr>
        <p:spPr>
          <a:xfrm>
            <a:off x="5026218" y="4356750"/>
            <a:ext cx="358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0" dirty="0">
                <a:latin typeface="Helvetica Neue Light" panose="02000403000000020004" pitchFamily="2" charset="0"/>
                <a:ea typeface="Cambria Math" panose="02040503050406030204" pitchFamily="18" charset="0"/>
              </a:rPr>
              <a:t>Sampling point: 512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188BF8B9-5F92-1847-8052-9E69718F0A26}"/>
                  </a:ext>
                </a:extLst>
              </p:cNvPr>
              <p:cNvSpPr txBox="1"/>
              <p:nvPr/>
            </p:nvSpPr>
            <p:spPr>
              <a:xfrm>
                <a:off x="8668043" y="3950362"/>
                <a:ext cx="2981178" cy="83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𝑑𝑓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1.8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den>
                      </m:f>
                    </m:oMath>
                  </m:oMathPara>
                </a14:m>
                <a:endParaRPr kumimoji="1" lang="ja-JP" altLang="en-US" sz="2400">
                  <a:latin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188BF8B9-5F92-1847-8052-9E69718F0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043" y="3950362"/>
                <a:ext cx="2981178" cy="833433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A179721A-FFBC-E742-9B64-EE3E8D476004}"/>
                  </a:ext>
                </a:extLst>
              </p:cNvPr>
              <p:cNvSpPr txBox="1"/>
              <p:nvPr/>
            </p:nvSpPr>
            <p:spPr>
              <a:xfrm>
                <a:off x="2177760" y="4556805"/>
                <a:ext cx="3143260" cy="794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𝐼𝐹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kumimoji="1" lang="ja-JP" altLang="en-US" sz="2400">
                  <a:latin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A179721A-FFBC-E742-9B64-EE3E8D476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760" y="4556805"/>
                <a:ext cx="3143260" cy="794513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007A6BCE-7A12-B54C-925B-ED72CB3CE00C}"/>
                  </a:ext>
                </a:extLst>
              </p:cNvPr>
              <p:cNvSpPr txBox="1"/>
              <p:nvPr/>
            </p:nvSpPr>
            <p:spPr>
              <a:xfrm>
                <a:off x="2347225" y="2473651"/>
                <a:ext cx="652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𝐼𝐹</m:t>
                          </m:r>
                        </m:sub>
                      </m:sSub>
                    </m:oMath>
                  </m:oMathPara>
                </a14:m>
                <a:endParaRPr kumimoji="1" lang="ja-JP" altLang="en-US" sz="2400">
                  <a:latin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007A6BCE-7A12-B54C-925B-ED72CB3CE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225" y="2473651"/>
                <a:ext cx="652975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7D519D55-B6E8-C74C-A01B-99F6EE3E7D3A}"/>
                  </a:ext>
                </a:extLst>
              </p:cNvPr>
              <p:cNvSpPr txBox="1"/>
              <p:nvPr/>
            </p:nvSpPr>
            <p:spPr>
              <a:xfrm>
                <a:off x="968934" y="3922276"/>
                <a:ext cx="26362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ja-JP" sz="2400" b="0" dirty="0">
                    <a:latin typeface="Helvetica Neue Light" panose="02000403000000020004" pitchFamily="2" charset="0"/>
                    <a:ea typeface="Cambria Math" panose="02040503050406030204" pitchFamily="18" charset="0"/>
                  </a:rPr>
                  <a:t>chirp slope</a:t>
                </a:r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7D519D55-B6E8-C74C-A01B-99F6EE3E7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34" y="3922276"/>
                <a:ext cx="2636214" cy="461665"/>
              </a:xfrm>
              <a:prstGeom prst="rect">
                <a:avLst/>
              </a:prstGeom>
              <a:blipFill>
                <a:blip r:embed="rId10"/>
                <a:stretch>
                  <a:fillRect t="-13158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972606A-A65F-0342-9E11-6167966A1564}"/>
              </a:ext>
            </a:extLst>
          </p:cNvPr>
          <p:cNvSpPr txBox="1"/>
          <p:nvPr/>
        </p:nvSpPr>
        <p:spPr>
          <a:xfrm>
            <a:off x="980269" y="5545641"/>
            <a:ext cx="29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Helvetica Neue Light" panose="02000403000000020004" pitchFamily="2" charset="0"/>
                <a:ea typeface="Cambria Math" panose="02040503050406030204" pitchFamily="18" charset="0"/>
              </a:rPr>
              <a:t>Up sweep time</a:t>
            </a:r>
            <a:r>
              <a:rPr lang="en-US" altLang="ja-JP" sz="2000" b="0" dirty="0">
                <a:latin typeface="Helvetica Neue Light" panose="02000403000000020004" pitchFamily="2" charset="0"/>
                <a:ea typeface="Cambria Math" panose="02040503050406030204" pitchFamily="18" charset="0"/>
              </a:rPr>
              <a:t>: 310 </a:t>
            </a:r>
            <a:r>
              <a:rPr lang="en-US" altLang="ja-JP" sz="2000" b="0" dirty="0" err="1">
                <a:latin typeface="Helvetica Neue Light" panose="02000403000000020004" pitchFamily="2" charset="0"/>
                <a:ea typeface="Cambria Math" panose="02040503050406030204" pitchFamily="18" charset="0"/>
              </a:rPr>
              <a:t>μs</a:t>
            </a:r>
            <a:r>
              <a:rPr lang="en-US" altLang="ja-JP" sz="2000" b="0" dirty="0">
                <a:latin typeface="Helvetica Neue Light" panose="02000403000000020004" pitchFamily="2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3B84A139-9C77-A549-830F-B2B48521ECEC}"/>
                  </a:ext>
                </a:extLst>
              </p:cNvPr>
              <p:cNvSpPr txBox="1"/>
              <p:nvPr/>
            </p:nvSpPr>
            <p:spPr>
              <a:xfrm>
                <a:off x="5229783" y="4954061"/>
                <a:ext cx="5700814" cy="1424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𝑑𝑟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512</m:t>
                              </m:r>
                            </m:den>
                          </m:f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180×</m:t>
                              </m:r>
                              <m:sSup>
                                <m:sSup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310×</m:t>
                              </m:r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=0.9075…</m:t>
                      </m:r>
                    </m:oMath>
                  </m:oMathPara>
                </a14:m>
                <a:endParaRPr kumimoji="1" lang="ja-JP" altLang="en-US" sz="2400">
                  <a:latin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3B84A139-9C77-A549-830F-B2B48521E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783" y="4954061"/>
                <a:ext cx="5700814" cy="1424044"/>
              </a:xfrm>
              <a:prstGeom prst="rect">
                <a:avLst/>
              </a:prstGeom>
              <a:blipFill>
                <a:blip r:embed="rId11"/>
                <a:stretch>
                  <a:fillRect b="-26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B3FDA1D-D88D-5F42-8B4C-343355001D48}"/>
              </a:ext>
            </a:extLst>
          </p:cNvPr>
          <p:cNvSpPr txBox="1"/>
          <p:nvPr/>
        </p:nvSpPr>
        <p:spPr>
          <a:xfrm>
            <a:off x="994337" y="5981739"/>
            <a:ext cx="29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0" dirty="0">
                <a:latin typeface="Helvetica Neue Light" panose="02000403000000020004" pitchFamily="2" charset="0"/>
                <a:ea typeface="Cambria Math" panose="02040503050406030204" pitchFamily="18" charset="0"/>
              </a:rPr>
              <a:t>Bandwidth: 180 MHz </a:t>
            </a:r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2906AD84-2E51-2C40-AB76-54F1198E6AA3}"/>
              </a:ext>
            </a:extLst>
          </p:cNvPr>
          <p:cNvSpPr/>
          <p:nvPr/>
        </p:nvSpPr>
        <p:spPr>
          <a:xfrm>
            <a:off x="8075789" y="2618715"/>
            <a:ext cx="394673" cy="24177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745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出力した</a:t>
            </a:r>
            <a:r>
              <a:rPr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IF</a:t>
            </a:r>
            <a:r>
              <a:rPr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信号を元に</a:t>
            </a:r>
            <a:r>
              <a:rPr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FFT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6" name="図 5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6CF48974-89BF-614F-8B78-A0A6342F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4" y="1426129"/>
            <a:ext cx="11121411" cy="44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6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レーダー内部からの</a:t>
            </a:r>
            <a:r>
              <a:rPr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FFT</a:t>
            </a:r>
            <a:r>
              <a:rPr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出力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CF48974-89BF-614F-8B78-A0A6342F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5294" y="1426129"/>
            <a:ext cx="11121410" cy="44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2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分解能変わった？</a:t>
            </a:r>
            <a:endParaRPr kumimoji="1" lang="ja-JP" altLang="en-US" sz="3200">
              <a:latin typeface="Hiragino Sans W1" panose="020B0400000000000000" pitchFamily="34" charset="-128"/>
              <a:ea typeface="Hiragino Sans W1" panose="020B04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759B6AE8-686E-DA44-ACA8-04FD1A59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8998"/>
            <a:ext cx="7132331" cy="285293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CF48974-89BF-614F-8B78-A0A6342F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1" y="4005068"/>
            <a:ext cx="7132330" cy="2852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94C33E3-52D6-8E42-8F63-077457E3B128}"/>
              </a:ext>
            </a:extLst>
          </p:cNvPr>
          <p:cNvSpPr txBox="1"/>
          <p:nvPr/>
        </p:nvSpPr>
        <p:spPr>
          <a:xfrm>
            <a:off x="8164841" y="3004079"/>
            <a:ext cx="3912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Hiragino Sans W2" panose="020B0400000000000000" pitchFamily="34" charset="-128"/>
                <a:ea typeface="Hiragino Sans W2" panose="020B0400000000000000" pitchFamily="34" charset="-128"/>
              </a:rPr>
              <a:t>absDat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= </a:t>
            </a:r>
            <a:r>
              <a:rPr lang="en-US" altLang="ja-JP" dirty="0" err="1">
                <a:latin typeface="Hiragino Sans W2" panose="020B0400000000000000" pitchFamily="34" charset="-128"/>
                <a:ea typeface="Hiragino Sans W2" panose="020B0400000000000000" pitchFamily="34" charset="-128"/>
              </a:rPr>
              <a:t>absDat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* amp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>
                <a:latin typeface="Hiragino Sans W2" panose="020B0400000000000000" pitchFamily="34" charset="-128"/>
                <a:ea typeface="Hiragino Sans W2" panose="020B0400000000000000" pitchFamily="34" charset="-128"/>
              </a:rPr>
              <a:t>argDat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= </a:t>
            </a:r>
            <a:r>
              <a:rPr lang="en-US" altLang="ja-JP" dirty="0" err="1">
                <a:latin typeface="Hiragino Sans W2" panose="020B0400000000000000" pitchFamily="34" charset="-128"/>
                <a:ea typeface="Hiragino Sans W2" panose="020B0400000000000000" pitchFamily="34" charset="-128"/>
              </a:rPr>
              <a:t>argDat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+ </a:t>
            </a:r>
            <a:r>
              <a:rPr lang="en-US" altLang="ja-JP" dirty="0" err="1">
                <a:latin typeface="Hiragino Sans W2" panose="020B0400000000000000" pitchFamily="34" charset="-128"/>
                <a:ea typeface="Hiragino Sans W2" panose="020B0400000000000000" pitchFamily="34" charset="-128"/>
              </a:rPr>
              <a:t>ph</a:t>
            </a:r>
            <a:endParaRPr lang="en-US" altLang="ja-JP" dirty="0"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0AC8929-EE7F-8F4E-8E20-BCEF1401B066}"/>
              </a:ext>
            </a:extLst>
          </p:cNvPr>
          <p:cNvSpPr txBox="1"/>
          <p:nvPr/>
        </p:nvSpPr>
        <p:spPr>
          <a:xfrm>
            <a:off x="8153411" y="4261379"/>
            <a:ext cx="3912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レーダーから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IF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信号の振幅を出力</a:t>
            </a:r>
            <a:endParaRPr lang="en-US" altLang="ja-JP" dirty="0"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　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→FFT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でレンジ圧縮</a:t>
            </a:r>
            <a:endParaRPr lang="en-US" altLang="ja-JP" dirty="0"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レーダー内部で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FFT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まで実行</a:t>
            </a:r>
            <a:endParaRPr lang="en-US" altLang="ja-JP" dirty="0"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　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←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複素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IF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信号を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FFT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してる？</a:t>
            </a:r>
            <a:endParaRPr lang="en-US" altLang="ja-JP" dirty="0"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2957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補正なし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8A3E25A3-DDA1-BF4E-8F32-28C26B0F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2007560"/>
            <a:ext cx="11098530" cy="434879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AACB8A-1159-2B4A-99E8-3B8D8693C24B}"/>
              </a:ext>
            </a:extLst>
          </p:cNvPr>
          <p:cNvSpPr txBox="1"/>
          <p:nvPr/>
        </p:nvSpPr>
        <p:spPr>
          <a:xfrm>
            <a:off x="838200" y="1263375"/>
            <a:ext cx="597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IF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信号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→ 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窓関数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→ 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フーリエ変換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→ 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振幅と位相の補正</a:t>
            </a:r>
            <a:endParaRPr lang="en-US" altLang="ja-JP" dirty="0">
              <a:solidFill>
                <a:schemeClr val="bg1">
                  <a:lumMod val="75000"/>
                </a:schemeClr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9053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窓関数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なし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3E25A3-DDA1-BF4E-8F32-28C26B0F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736" y="2007560"/>
            <a:ext cx="11098528" cy="434879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025E17A-BB8E-0D41-9D70-F782A1E38205}"/>
              </a:ext>
            </a:extLst>
          </p:cNvPr>
          <p:cNvSpPr txBox="1"/>
          <p:nvPr/>
        </p:nvSpPr>
        <p:spPr>
          <a:xfrm>
            <a:off x="838200" y="1263375"/>
            <a:ext cx="597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IF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信号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→ 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窓関数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 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→ 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フーリエ変換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→ 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振幅と位相の補正</a:t>
            </a:r>
            <a:endParaRPr lang="en-US" altLang="ja-JP" dirty="0"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96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1. UAV</a:t>
            </a:r>
            <a:r>
              <a:rPr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(</a:t>
            </a:r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Unmanned Aerial Vehicle) SAR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49B4A5-9A34-B34E-8DD7-1EEBAED0F6C5}"/>
              </a:ext>
            </a:extLst>
          </p:cNvPr>
          <p:cNvSpPr txBox="1"/>
          <p:nvPr/>
        </p:nvSpPr>
        <p:spPr>
          <a:xfrm>
            <a:off x="1023853" y="5771575"/>
            <a:ext cx="10005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Ding, </a:t>
            </a:r>
            <a:r>
              <a:rPr lang="en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Zegang</a:t>
            </a:r>
            <a:r>
              <a:rPr lang="en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"An Autofocus Approach for UAV-Based Ultrawideband </a:t>
            </a:r>
            <a:r>
              <a:rPr lang="en" altLang="ja-JP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Ultrawidebeam</a:t>
            </a:r>
            <a:r>
              <a:rPr lang="en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SAR Data With Frequency-Dependent and 2-D Space-Variant Motion Errors." </a:t>
            </a:r>
            <a:r>
              <a:rPr lang="en" altLang="ja-JP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IEEE Transactions on Geoscience and Remote Sensing</a:t>
            </a:r>
            <a:r>
              <a:rPr lang="en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(2021).</a:t>
            </a:r>
            <a:endParaRPr lang="ja-JP" altLang="en-US" sz="105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</a:endParaRPr>
          </a:p>
          <a:p>
            <a:endParaRPr kumimoji="1" lang="ja-JP" altLang="en-US" sz="140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AF4AC1-5E84-E943-AE40-01F41A48A817}"/>
              </a:ext>
            </a:extLst>
          </p:cNvPr>
          <p:cNvSpPr txBox="1"/>
          <p:nvPr/>
        </p:nvSpPr>
        <p:spPr>
          <a:xfrm>
            <a:off x="6096000" y="2641627"/>
            <a:ext cx="568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・大気の影響を受け、機体本体がブレることで対象との距離が変わる。</a:t>
            </a: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5DE9996-7C23-A74A-9352-2502A25ABB11}"/>
              </a:ext>
            </a:extLst>
          </p:cNvPr>
          <p:cNvSpPr txBox="1"/>
          <p:nvPr/>
        </p:nvSpPr>
        <p:spPr>
          <a:xfrm>
            <a:off x="6145696" y="1853343"/>
            <a:ext cx="359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u="sng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UAVSAR</a:t>
            </a:r>
            <a:r>
              <a:rPr lang="ja-JP" altLang="en-US" sz="2400" b="1" u="sng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の課題</a:t>
            </a:r>
            <a:endParaRPr kumimoji="1" lang="ja-JP" altLang="en-US" sz="2400" b="1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21317E3-B177-3641-B934-BDC12D751092}"/>
              </a:ext>
            </a:extLst>
          </p:cNvPr>
          <p:cNvSpPr txBox="1"/>
          <p:nvPr/>
        </p:nvSpPr>
        <p:spPr>
          <a:xfrm>
            <a:off x="6096000" y="3676132"/>
            <a:ext cx="568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・レンジ方向の距離も衛星に比べて短いために、誤差の影響も大きくなる可能性がある。</a:t>
            </a: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游ゴシック" panose="020B0400000000000000" pitchFamily="34" charset="-128"/>
              <a:cs typeface="+mn-cs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1983692F-84FE-6B46-AF60-A5A9329FB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52" y="1853343"/>
            <a:ext cx="4588695" cy="35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37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補正も窓関数も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なし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3E25A3-DDA1-BF4E-8F32-28C26B0F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736" y="2007561"/>
            <a:ext cx="11098528" cy="434878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626D7A-9A37-4246-B49C-D2D1BBEFF4A6}"/>
              </a:ext>
            </a:extLst>
          </p:cNvPr>
          <p:cNvSpPr txBox="1"/>
          <p:nvPr/>
        </p:nvSpPr>
        <p:spPr>
          <a:xfrm>
            <a:off x="838200" y="1263375"/>
            <a:ext cx="597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IF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信号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→ 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窓関数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 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→ 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フーリエ変換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 → </a:t>
            </a:r>
            <a:r>
              <a:rPr lang="ja-JP" altLang="en-US">
                <a:solidFill>
                  <a:schemeClr val="bg1">
                    <a:lumMod val="75000"/>
                  </a:schemeClr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振幅と位相の補正</a:t>
            </a:r>
            <a:endParaRPr lang="en-US" altLang="ja-JP" dirty="0">
              <a:solidFill>
                <a:schemeClr val="bg1">
                  <a:lumMod val="75000"/>
                </a:schemeClr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6915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自力</a:t>
            </a:r>
            <a:r>
              <a:rPr kumimoji="1" lang="en-US" altLang="ja-JP" sz="3200" dirty="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FFT</a:t>
            </a:r>
            <a:r>
              <a:rPr kumimoji="1" lang="ja-JP" altLang="en-US" sz="3200">
                <a:latin typeface="Hiragino Sans W1" panose="020B0400000000000000" pitchFamily="34" charset="-128"/>
                <a:ea typeface="Hiragino Sans W1" panose="020B0400000000000000" pitchFamily="34" charset="-128"/>
                <a:cs typeface="Helvetica Neue" panose="02000503000000020004" pitchFamily="2" charset="0"/>
              </a:rPr>
              <a:t>との比較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92C20B-B280-464A-8CC3-38F1E2B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8" name="図 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6099B077-9B36-1740-A850-956B2B03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7030"/>
            <a:ext cx="7263443" cy="2846070"/>
          </a:xfrm>
          <a:prstGeom prst="rect">
            <a:avLst/>
          </a:prstGeom>
        </p:spPr>
      </p:pic>
      <p:pic>
        <p:nvPicPr>
          <p:cNvPr id="11" name="図 10" descr="窓に付いている｜｜｜ｐ&#10;&#10;低い精度で自動的に生成された説明">
            <a:extLst>
              <a:ext uri="{FF2B5EF4-FFF2-40B4-BE49-F238E27FC236}">
                <a16:creationId xmlns:a16="http://schemas.microsoft.com/office/drawing/2014/main" id="{FA4E1804-83BD-FA4E-8C7A-DF7E93002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1930"/>
            <a:ext cx="7263443" cy="284607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C903383-3675-B047-892B-839B9DA908AB}"/>
              </a:ext>
            </a:extLst>
          </p:cNvPr>
          <p:cNvSpPr txBox="1"/>
          <p:nvPr/>
        </p:nvSpPr>
        <p:spPr>
          <a:xfrm>
            <a:off x="8252460" y="2366010"/>
            <a:ext cx="345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←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窓関数も補正も行っていない内部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FFT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の結果</a:t>
            </a:r>
            <a:endParaRPr lang="en-US" altLang="ja-JP" dirty="0"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23A965-1CF0-8145-A95B-9E5CEE94C704}"/>
              </a:ext>
            </a:extLst>
          </p:cNvPr>
          <p:cNvSpPr txBox="1"/>
          <p:nvPr/>
        </p:nvSpPr>
        <p:spPr>
          <a:xfrm>
            <a:off x="8252460" y="4948654"/>
            <a:ext cx="366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←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同データを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IF</a:t>
            </a:r>
            <a:r>
              <a:rPr lang="ja-JP" altLang="en-US">
                <a:latin typeface="Hiragino Sans W2" panose="020B0400000000000000" pitchFamily="34" charset="-128"/>
                <a:ea typeface="Hiragino Sans W2" panose="020B0400000000000000" pitchFamily="34" charset="-128"/>
              </a:rPr>
              <a:t>信号からそのまま自力</a:t>
            </a:r>
            <a:r>
              <a:rPr lang="en-US" altLang="ja-JP" dirty="0">
                <a:latin typeface="Hiragino Sans W2" panose="020B0400000000000000" pitchFamily="34" charset="-128"/>
                <a:ea typeface="Hiragino Sans W2" panose="020B0400000000000000" pitchFamily="34" charset="-128"/>
              </a:rPr>
              <a:t>FFT</a:t>
            </a:r>
          </a:p>
        </p:txBody>
      </p:sp>
    </p:spTree>
    <p:extLst>
      <p:ext uri="{BB962C8B-B14F-4D97-AF65-F5344CB8AC3E}">
        <p14:creationId xmlns:p14="http://schemas.microsoft.com/office/powerpoint/2010/main" val="1568373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1. Short-range SAR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AF4AC1-5E84-E943-AE40-01F41A48A817}"/>
              </a:ext>
            </a:extLst>
          </p:cNvPr>
          <p:cNvSpPr txBox="1"/>
          <p:nvPr/>
        </p:nvSpPr>
        <p:spPr>
          <a:xfrm>
            <a:off x="838200" y="2434671"/>
            <a:ext cx="560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・実際に近距離で</a:t>
            </a:r>
            <a:r>
              <a:rPr lang="en-US" altLang="ja-JP" sz="2000" dirty="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SAR</a:t>
            </a: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システムを動かしてみて、誤差などの影響を確かめる。</a:t>
            </a: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5DE9996-7C23-A74A-9352-2502A25ABB11}"/>
              </a:ext>
            </a:extLst>
          </p:cNvPr>
          <p:cNvSpPr txBox="1"/>
          <p:nvPr/>
        </p:nvSpPr>
        <p:spPr>
          <a:xfrm>
            <a:off x="838200" y="1770360"/>
            <a:ext cx="359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近距離</a:t>
            </a:r>
            <a:r>
              <a:rPr kumimoji="1" lang="en-US" altLang="ja-JP" sz="2400" b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SAR</a:t>
            </a:r>
            <a:endParaRPr kumimoji="1" lang="ja-JP" altLang="en-US" sz="2400" b="1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21317E3-B177-3641-B934-BDC12D751092}"/>
              </a:ext>
            </a:extLst>
          </p:cNvPr>
          <p:cNvSpPr txBox="1"/>
          <p:nvPr/>
        </p:nvSpPr>
        <p:spPr>
          <a:xfrm>
            <a:off x="838200" y="3142557"/>
            <a:ext cx="560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・アンテナを動かしながら信号を送信し、近距離の対象に対して</a:t>
            </a:r>
            <a:r>
              <a:rPr lang="en-US" altLang="ja-JP" sz="2000" dirty="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SAR</a:t>
            </a: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の処理を行ってみる。</a:t>
            </a: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420E99-44FE-144E-91B1-F7D951BABE3D}"/>
              </a:ext>
            </a:extLst>
          </p:cNvPr>
          <p:cNvSpPr txBox="1"/>
          <p:nvPr/>
        </p:nvSpPr>
        <p:spPr>
          <a:xfrm>
            <a:off x="838200" y="4338623"/>
            <a:ext cx="359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u="sng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現在の進捗</a:t>
            </a:r>
            <a:endParaRPr kumimoji="1" lang="ja-JP" altLang="en-US" sz="2400" b="1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43DE1F7-9241-994E-8920-D897F3AA62C4}"/>
              </a:ext>
            </a:extLst>
          </p:cNvPr>
          <p:cNvSpPr txBox="1"/>
          <p:nvPr/>
        </p:nvSpPr>
        <p:spPr>
          <a:xfrm>
            <a:off x="838200" y="4891549"/>
            <a:ext cx="5607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・実験システムの構築</a:t>
            </a:r>
            <a:endParaRPr lang="en-US" altLang="ja-JP" sz="2000" dirty="0">
              <a:solidFill>
                <a:prstClr val="black"/>
              </a:solidFill>
              <a:latin typeface="Helvetica Neue Light" panose="02000403000000020004" pitchFamily="2" charset="0"/>
              <a:ea typeface="游ゴシック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elvetica Neue Light" panose="02000403000000020004" pitchFamily="2" charset="0"/>
                <a:ea typeface="游ゴシック" panose="020B0400000000000000" pitchFamily="34" charset="-128"/>
              </a:rPr>
              <a:t>・コーナーリフレクタを対象とし、アンテナを動かしながら信号の送受信を行うことで、信号の遅延時間がどう変化するか。</a:t>
            </a: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游ゴシック" panose="020B0400000000000000" pitchFamily="34" charset="-128"/>
              <a:cs typeface="+mn-cs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3D79C50-8C40-A046-A131-35246096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043" y="2104552"/>
            <a:ext cx="4786489" cy="349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9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2. Experiment system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15" name="図 14" descr="建物, ブルー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57B9591-70BC-404B-A60F-C7697250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038" y="1815753"/>
            <a:ext cx="3417708" cy="2563281"/>
          </a:xfrm>
          <a:prstGeom prst="rect">
            <a:avLst/>
          </a:prstGeom>
        </p:spPr>
      </p:pic>
      <p:pic>
        <p:nvPicPr>
          <p:cNvPr id="17" name="図 16" descr="建物, 座る, 大きい, ボート が含まれている画像&#10;&#10;自動的に生成された説明">
            <a:extLst>
              <a:ext uri="{FF2B5EF4-FFF2-40B4-BE49-F238E27FC236}">
                <a16:creationId xmlns:a16="http://schemas.microsoft.com/office/drawing/2014/main" id="{995FC853-ECF0-B245-841A-8ECA020B6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662" y="1388539"/>
            <a:ext cx="3469452" cy="260208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131D0DC-8022-3A41-843F-1460FE135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900" y="2400563"/>
            <a:ext cx="6650567" cy="4015256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0CB3194-F629-A245-A29F-6249E2E3D7C9}"/>
              </a:ext>
            </a:extLst>
          </p:cNvPr>
          <p:cNvCxnSpPr>
            <a:cxnSpLocks/>
          </p:cNvCxnSpPr>
          <p:nvPr/>
        </p:nvCxnSpPr>
        <p:spPr>
          <a:xfrm flipH="1" flipV="1">
            <a:off x="1738489" y="2652889"/>
            <a:ext cx="1467555" cy="111760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20C2174-4C14-854E-81F5-0985FB67041C}"/>
              </a:ext>
            </a:extLst>
          </p:cNvPr>
          <p:cNvSpPr txBox="1"/>
          <p:nvPr/>
        </p:nvSpPr>
        <p:spPr>
          <a:xfrm>
            <a:off x="8340389" y="5349169"/>
            <a:ext cx="3615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>
                <a:latin typeface="Hiragino Sans W2" panose="020B0400000000000000" pitchFamily="34" charset="-128"/>
                <a:ea typeface="Hiragino Sans W2" panose="020B0400000000000000" pitchFamily="34" charset="-128"/>
              </a:rPr>
              <a:t>アンテナを動かしながら、コーナーリフレクタからの反射信号を見る。</a:t>
            </a:r>
          </a:p>
        </p:txBody>
      </p:sp>
    </p:spTree>
    <p:extLst>
      <p:ext uri="{BB962C8B-B14F-4D97-AF65-F5344CB8AC3E}">
        <p14:creationId xmlns:p14="http://schemas.microsoft.com/office/powerpoint/2010/main" val="204200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2. XZ-stage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4" name="図 3" descr="建物, ブルー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57306A94-181F-D347-8A13-DE4B4BBA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229684"/>
            <a:ext cx="3078971" cy="2309228"/>
          </a:xfrm>
          <a:prstGeom prst="rect">
            <a:avLst/>
          </a:prstGeom>
        </p:spPr>
      </p:pic>
      <p:pic>
        <p:nvPicPr>
          <p:cNvPr id="6" name="図 5" descr="屋内, ブルー, 建物, 座る が含まれている画像&#10;&#10;自動的に生成された説明">
            <a:extLst>
              <a:ext uri="{FF2B5EF4-FFF2-40B4-BE49-F238E27FC236}">
                <a16:creationId xmlns:a16="http://schemas.microsoft.com/office/drawing/2014/main" id="{C0FE0007-29B0-184E-8389-2FC987E5B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54435"/>
            <a:ext cx="3078971" cy="2309228"/>
          </a:xfrm>
          <a:prstGeom prst="rect">
            <a:avLst/>
          </a:prstGeom>
        </p:spPr>
      </p:pic>
      <p:pic>
        <p:nvPicPr>
          <p:cNvPr id="8" name="図 7" descr="建物, ブルー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CD0ABA7E-B4AA-8A47-A136-53AB7E092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514" y="4229684"/>
            <a:ext cx="3078971" cy="2309228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FA6311F-1890-2D41-92F3-70D5CB42F43A}"/>
              </a:ext>
            </a:extLst>
          </p:cNvPr>
          <p:cNvCxnSpPr/>
          <p:nvPr/>
        </p:nvCxnSpPr>
        <p:spPr>
          <a:xfrm>
            <a:off x="2377684" y="3747910"/>
            <a:ext cx="0" cy="39511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B9D8D7F-D0D8-2B40-9433-FD9D4E5FD06D}"/>
              </a:ext>
            </a:extLst>
          </p:cNvPr>
          <p:cNvCxnSpPr>
            <a:cxnSpLocks/>
          </p:cNvCxnSpPr>
          <p:nvPr/>
        </p:nvCxnSpPr>
        <p:spPr>
          <a:xfrm flipH="1">
            <a:off x="4014572" y="5361719"/>
            <a:ext cx="4219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6732A00-AFB7-1149-A6A8-26AFEE0CCBBA}"/>
              </a:ext>
            </a:extLst>
          </p:cNvPr>
          <p:cNvSpPr txBox="1"/>
          <p:nvPr/>
        </p:nvSpPr>
        <p:spPr>
          <a:xfrm>
            <a:off x="4948717" y="1693658"/>
            <a:ext cx="6012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・約</a:t>
            </a:r>
            <a:r>
              <a:rPr lang="en-US" altLang="ja-JP" sz="2000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40cm × </a:t>
            </a:r>
            <a:r>
              <a:rPr lang="ja-JP" altLang="en-US" sz="20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約</a:t>
            </a:r>
            <a:r>
              <a:rPr lang="en-US" altLang="ja-JP" sz="2000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40cm </a:t>
            </a:r>
            <a:r>
              <a:rPr lang="ja-JP" altLang="en-US" sz="20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の範囲を動かせる</a:t>
            </a:r>
            <a:endParaRPr lang="en-US" altLang="ja-JP" sz="2000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・移動速度なども設定可能</a:t>
            </a:r>
            <a:endParaRPr kumimoji="1" lang="en-US" altLang="ja-JP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・両軸同時に動かすことも可能</a:t>
            </a:r>
            <a:endParaRPr kumimoji="1" lang="ja-JP" altLang="en-US" sz="20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B5E20DA-AC11-6944-84CB-F6EFAD69DF1C}"/>
              </a:ext>
            </a:extLst>
          </p:cNvPr>
          <p:cNvSpPr txBox="1"/>
          <p:nvPr/>
        </p:nvSpPr>
        <p:spPr>
          <a:xfrm>
            <a:off x="4948717" y="2983405"/>
            <a:ext cx="6012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srgbClr val="FF0000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・コーナーリフレクタの位置は、アンテナが左下にある時の正面付近</a:t>
            </a:r>
            <a:endParaRPr kumimoji="1" lang="ja-JP" altLang="en-US" sz="200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3" name="ドーナツ 12">
            <a:extLst>
              <a:ext uri="{FF2B5EF4-FFF2-40B4-BE49-F238E27FC236}">
                <a16:creationId xmlns:a16="http://schemas.microsoft.com/office/drawing/2014/main" id="{9A78D6B3-489B-1A42-8A32-B31D7AEA1C7A}"/>
              </a:ext>
            </a:extLst>
          </p:cNvPr>
          <p:cNvSpPr/>
          <p:nvPr/>
        </p:nvSpPr>
        <p:spPr>
          <a:xfrm>
            <a:off x="1343288" y="5361719"/>
            <a:ext cx="1034396" cy="994631"/>
          </a:xfrm>
          <a:prstGeom prst="donut">
            <a:avLst>
              <a:gd name="adj" fmla="val 45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680CFA0-63A0-3147-BB52-AE2A5AB21FB1}"/>
              </a:ext>
            </a:extLst>
          </p:cNvPr>
          <p:cNvSpPr txBox="1"/>
          <p:nvPr/>
        </p:nvSpPr>
        <p:spPr>
          <a:xfrm>
            <a:off x="7955114" y="4676412"/>
            <a:ext cx="361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今回は</a:t>
            </a:r>
            <a:r>
              <a:rPr lang="en-US" altLang="ja-JP" sz="2000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X</a:t>
            </a:r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軸</a:t>
            </a:r>
            <a:r>
              <a:rPr kumimoji="1" lang="en-US" altLang="ja-JP" sz="20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orZ</a:t>
            </a:r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軸を決め、それぞれの方向のみに動かす。</a:t>
            </a:r>
          </a:p>
        </p:txBody>
      </p:sp>
    </p:spTree>
    <p:extLst>
      <p:ext uri="{BB962C8B-B14F-4D97-AF65-F5344CB8AC3E}">
        <p14:creationId xmlns:p14="http://schemas.microsoft.com/office/powerpoint/2010/main" val="281830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73289-1087-C045-B23A-5E4E885F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172"/>
            <a:ext cx="10515600" cy="73480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elvetica Neue Light" panose="02000403000000020004" pitchFamily="2" charset="0"/>
                <a:cs typeface="Helvetica Neue" panose="02000503000000020004" pitchFamily="2" charset="0"/>
              </a:rPr>
              <a:t>2. Experimental parameters</a:t>
            </a:r>
            <a:endParaRPr kumimoji="1" lang="ja-JP" altLang="en-US"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D1B24CFE-A40C-8545-A7A8-7373470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EC0544-E0F8-324E-B82B-B3BD3ACF1A7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3" name="IMG_0148_bFeTYw.mp4" descr="IMG_0148_bFeTYw.mp4">
            <a:hlinkClick r:id="" action="ppaction://media"/>
            <a:extLst>
              <a:ext uri="{FF2B5EF4-FFF2-40B4-BE49-F238E27FC236}">
                <a16:creationId xmlns:a16="http://schemas.microsoft.com/office/drawing/2014/main" id="{4D9DCF7D-BB27-2C45-9E7D-B6A511849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155" y="1356319"/>
            <a:ext cx="4423991" cy="2488495"/>
          </a:xfrm>
          <a:prstGeom prst="rect">
            <a:avLst/>
          </a:prstGeom>
        </p:spPr>
      </p:pic>
      <p:pic>
        <p:nvPicPr>
          <p:cNvPr id="4" name="IMG_0150_Yx84oU.mp4" descr="IMG_0150_Yx84oU.mp4">
            <a:hlinkClick r:id="" action="ppaction://media"/>
            <a:extLst>
              <a:ext uri="{FF2B5EF4-FFF2-40B4-BE49-F238E27FC236}">
                <a16:creationId xmlns:a16="http://schemas.microsoft.com/office/drawing/2014/main" id="{E271BA45-93AB-A541-AA33-ED67155D84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/>
          <a:stretch/>
        </p:blipFill>
        <p:spPr>
          <a:xfrm>
            <a:off x="807156" y="4004379"/>
            <a:ext cx="4423991" cy="248849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BE251BB-EFAB-5C44-9AFC-01DB95992118}"/>
              </a:ext>
            </a:extLst>
          </p:cNvPr>
          <p:cNvSpPr txBox="1"/>
          <p:nvPr/>
        </p:nvSpPr>
        <p:spPr>
          <a:xfrm>
            <a:off x="5769908" y="1370272"/>
            <a:ext cx="3001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Frequency: 1~18 [GHz]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游ゴシック" panose="020B0400000000000000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Sampling point: 801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A1F2E6-5D27-2E4C-9051-39CE7F4138D9}"/>
              </a:ext>
            </a:extLst>
          </p:cNvPr>
          <p:cNvSpPr txBox="1"/>
          <p:nvPr/>
        </p:nvSpPr>
        <p:spPr>
          <a:xfrm>
            <a:off x="5769908" y="2270283"/>
            <a:ext cx="3001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a</a:t>
            </a:r>
            <a:r>
              <a:rPr kumimoji="1" lang="en-US" altLang="ja-JP" sz="20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zimuth</a:t>
            </a:r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方向の観測回数</a:t>
            </a:r>
            <a:r>
              <a:rPr kumimoji="1" lang="en-US" altLang="ja-JP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:</a:t>
            </a:r>
            <a:endParaRPr lang="en-US" altLang="ja-JP" sz="2000" dirty="0">
              <a:solidFill>
                <a:prstClr val="black"/>
              </a:solidFill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16</a:t>
            </a:r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回</a:t>
            </a:r>
            <a:r>
              <a:rPr kumimoji="1" lang="en-US" altLang="ja-JP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 × 1</a:t>
            </a:r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秒おき</a:t>
            </a:r>
            <a:endParaRPr kumimoji="1" lang="en-US" altLang="ja-JP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A8AB84-EF2B-1D4D-8491-543A2989FFC0}"/>
              </a:ext>
            </a:extLst>
          </p:cNvPr>
          <p:cNvSpPr txBox="1"/>
          <p:nvPr/>
        </p:nvSpPr>
        <p:spPr>
          <a:xfrm>
            <a:off x="9066264" y="2271499"/>
            <a:ext cx="2651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移動距離</a:t>
            </a:r>
            <a:r>
              <a:rPr kumimoji="1" lang="en-US" altLang="ja-JP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kumimoji="1" lang="ja-JP" altLang="en-US" sz="20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約</a:t>
            </a:r>
            <a:r>
              <a:rPr kumimoji="1" lang="en-US" altLang="ja-JP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40cm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移動速度</a:t>
            </a:r>
            <a:r>
              <a:rPr lang="en-US" altLang="ja-JP" sz="2000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: </a:t>
            </a:r>
            <a:r>
              <a:rPr lang="ja-JP" altLang="en-US" sz="20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約</a:t>
            </a:r>
            <a:r>
              <a:rPr lang="en-US" altLang="ja-JP" sz="2000" dirty="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3cm/</a:t>
            </a:r>
            <a:r>
              <a:rPr lang="ja-JP" altLang="en-US" sz="2000">
                <a:solidFill>
                  <a:prstClr val="black"/>
                </a:solidFill>
                <a:latin typeface="Hiragino Sans W2" panose="020B0400000000000000" pitchFamily="34" charset="-128"/>
                <a:ea typeface="Hiragino Sans W2" panose="020B0400000000000000" pitchFamily="34" charset="-128"/>
              </a:rPr>
              <a:t>秒</a:t>
            </a:r>
            <a:endParaRPr kumimoji="1" lang="en-US" altLang="ja-JP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1554312-7EC0-4843-B9D1-26C90DD0F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9908" y="4831644"/>
            <a:ext cx="2402902" cy="160193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EDAAF20-192D-5C4D-86E0-EAFEB0AA72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9908" y="3229710"/>
            <a:ext cx="2402902" cy="1601934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9C43890B-BFFD-BE44-8220-423673B6DF54}"/>
              </a:ext>
            </a:extLst>
          </p:cNvPr>
          <p:cNvSpPr/>
          <p:nvPr/>
        </p:nvSpPr>
        <p:spPr>
          <a:xfrm>
            <a:off x="8298620" y="4667841"/>
            <a:ext cx="688622" cy="28086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5145E28-1227-5145-9F35-57B4DA0B34B5}"/>
              </a:ext>
            </a:extLst>
          </p:cNvPr>
          <p:cNvSpPr txBox="1"/>
          <p:nvPr/>
        </p:nvSpPr>
        <p:spPr>
          <a:xfrm>
            <a:off x="8377642" y="4204960"/>
            <a:ext cx="68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ifft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EB67E7-BF3F-2844-AB68-06B844B9AF21}"/>
              </a:ext>
            </a:extLst>
          </p:cNvPr>
          <p:cNvSpPr txBox="1"/>
          <p:nvPr/>
        </p:nvSpPr>
        <p:spPr>
          <a:xfrm>
            <a:off x="9066264" y="450847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2" panose="020B0400000000000000" pitchFamily="34" charset="-128"/>
                <a:ea typeface="Hiragino Sans W2" panose="020B0400000000000000" pitchFamily="34" charset="-128"/>
              </a:rPr>
              <a:t>時間波形でのコーナーリフレクタの様子を観察</a:t>
            </a:r>
            <a:endParaRPr kumimoji="1" lang="en-US" altLang="ja-JP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2" panose="020B0400000000000000" pitchFamily="34" charset="-128"/>
              <a:ea typeface="Hiragino Sans W2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85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9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1749</Words>
  <Application>Microsoft Macintosh PowerPoint</Application>
  <PresentationFormat>ワイド画面</PresentationFormat>
  <Paragraphs>361</Paragraphs>
  <Slides>51</Slides>
  <Notes>15</Notes>
  <HiddenSlides>6</HiddenSlides>
  <MMClips>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51</vt:i4>
      </vt:variant>
    </vt:vector>
  </HeadingPairs>
  <TitlesOfParts>
    <vt:vector size="60" baseType="lpstr">
      <vt:lpstr>Hiragino Sans W1</vt:lpstr>
      <vt:lpstr>Hiragino Sans W2</vt:lpstr>
      <vt:lpstr>游ゴシック</vt:lpstr>
      <vt:lpstr>游ゴシック Light</vt:lpstr>
      <vt:lpstr>Arial</vt:lpstr>
      <vt:lpstr>Cambria Math</vt:lpstr>
      <vt:lpstr>Helvetica Neue Light</vt:lpstr>
      <vt:lpstr>Office テーマ</vt:lpstr>
      <vt:lpstr>1_Office テーマ</vt:lpstr>
      <vt:lpstr>Seminar 10/14</vt:lpstr>
      <vt:lpstr>Outline</vt:lpstr>
      <vt:lpstr>1. SAR : Synthetic Aperture Radar</vt:lpstr>
      <vt:lpstr>1. UAV(Unmanned Aerial Vehicle) SAR</vt:lpstr>
      <vt:lpstr>1. UAV(Unmanned Aerial Vehicle) SAR</vt:lpstr>
      <vt:lpstr>1. Short-range SAR</vt:lpstr>
      <vt:lpstr>2. Experiment system</vt:lpstr>
      <vt:lpstr>2. XZ-stage</vt:lpstr>
      <vt:lpstr>2. Experimental parameters</vt:lpstr>
      <vt:lpstr>3.1 Result (X-axis)</vt:lpstr>
      <vt:lpstr>3.1 Result (X-axis)</vt:lpstr>
      <vt:lpstr>3.1 Result (X-axis)</vt:lpstr>
      <vt:lpstr>3.1 Result (X-axis)</vt:lpstr>
      <vt:lpstr>3.2 Result (Z-axis)</vt:lpstr>
      <vt:lpstr>3.2 Result (Z-axis)</vt:lpstr>
      <vt:lpstr>3.2 Result (Z-axis)</vt:lpstr>
      <vt:lpstr>3.2 Result (Z-axis)</vt:lpstr>
      <vt:lpstr>4. Summary and future plans</vt:lpstr>
      <vt:lpstr>3/16</vt:lpstr>
      <vt:lpstr>3/16</vt:lpstr>
      <vt:lpstr>3/16</vt:lpstr>
      <vt:lpstr>3/16</vt:lpstr>
      <vt:lpstr>3/16</vt:lpstr>
      <vt:lpstr>3/16</vt:lpstr>
      <vt:lpstr>3/23</vt:lpstr>
      <vt:lpstr>3/23</vt:lpstr>
      <vt:lpstr>3/23</vt:lpstr>
      <vt:lpstr>3/23</vt:lpstr>
      <vt:lpstr>3/23</vt:lpstr>
      <vt:lpstr>3/23</vt:lpstr>
      <vt:lpstr>3/23</vt:lpstr>
      <vt:lpstr>3/23</vt:lpstr>
      <vt:lpstr>3/23</vt:lpstr>
      <vt:lpstr>3/30、アンテナ</vt:lpstr>
      <vt:lpstr>3/30、アンテナ</vt:lpstr>
      <vt:lpstr>3/30、アンテナ</vt:lpstr>
      <vt:lpstr>3/30、アンテナ</vt:lpstr>
      <vt:lpstr>3/30、アンテナ</vt:lpstr>
      <vt:lpstr>3/30、アンテナ</vt:lpstr>
      <vt:lpstr>3/30、アンテナ</vt:lpstr>
      <vt:lpstr>3/30、アンテナ</vt:lpstr>
      <vt:lpstr>3/30、外に向けての照射</vt:lpstr>
      <vt:lpstr>3/30、外に向けての照射</vt:lpstr>
      <vt:lpstr>3/30、レンジ圧縮処理の整理</vt:lpstr>
      <vt:lpstr>出力したIF信号を元にFFT</vt:lpstr>
      <vt:lpstr>レーダー内部からのFFT出力</vt:lpstr>
      <vt:lpstr>分解能変わった？</vt:lpstr>
      <vt:lpstr>補正なし</vt:lpstr>
      <vt:lpstr>窓関数なし</vt:lpstr>
      <vt:lpstr>補正も窓関数もなし</vt:lpstr>
      <vt:lpstr>自力FFTとの比較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10/14</dc:title>
  <dc:creator>birdofblue618@gmail.com</dc:creator>
  <cp:lastModifiedBy>birdofblue618@gmail.com</cp:lastModifiedBy>
  <cp:revision>40</cp:revision>
  <dcterms:created xsi:type="dcterms:W3CDTF">2021-10-13T01:41:12Z</dcterms:created>
  <dcterms:modified xsi:type="dcterms:W3CDTF">2022-05-18T02:39:16Z</dcterms:modified>
</cp:coreProperties>
</file>